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4" autoAdjust="0"/>
  </p:normalViewPr>
  <p:slideViewPr>
    <p:cSldViewPr>
      <p:cViewPr varScale="1">
        <p:scale>
          <a:sx n="157" d="100"/>
          <a:sy n="157" d="100"/>
        </p:scale>
        <p:origin x="-120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2E10D-D0FE-42F8-B7FD-7209FDBB7B44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CF0F-5666-4DF3-8A13-614634DAB83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24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CF0F-5666-4DF3-8A13-614634DAB830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593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555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180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424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142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644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98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48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296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446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40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2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322D-1C37-4D26-BF21-851F8F488681}" type="datetimeFigureOut">
              <a:rPr lang="en-AU" smtClean="0"/>
              <a:t>29/03/2014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2D29-1210-4077-ACCC-A794DE0225D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884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000" dirty="0" smtClean="0">
                <a:latin typeface="Comic Sans MS" pitchFamily="66" charset="0"/>
              </a:rPr>
              <a:t>	</a:t>
            </a:r>
            <a:r>
              <a:rPr lang="en-AU" sz="2800" dirty="0" smtClean="0">
                <a:latin typeface="Comic Sans MS" pitchFamily="66" charset="0"/>
              </a:rPr>
              <a:t>PRESENTING PCA AND OTHER TRAFFIC PLEAS IN THE LOCAL COURT; TIPS FOR THOSE LEARNING AND REMINDERS FOR THOSE WHO DO IT REGULARLY</a:t>
            </a:r>
            <a:endParaRPr lang="en-AU" sz="2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	</a:t>
            </a:r>
          </a:p>
          <a:p>
            <a:pPr marL="0" indent="0" algn="ctr">
              <a:buNone/>
            </a:pPr>
            <a:r>
              <a:rPr lang="en-AU" sz="1400" dirty="0" smtClean="0">
                <a:latin typeface="Comic Sans MS" pitchFamily="66" charset="0"/>
              </a:rPr>
              <a:t>REASONABLE CAUSE CLE</a:t>
            </a:r>
          </a:p>
          <a:p>
            <a:pPr marL="0" indent="0" algn="ctr">
              <a:buNone/>
            </a:pPr>
            <a:r>
              <a:rPr lang="en-AU" sz="1400" dirty="0" smtClean="0">
                <a:latin typeface="Comic Sans MS" pitchFamily="66" charset="0"/>
              </a:rPr>
              <a:t>29</a:t>
            </a:r>
            <a:r>
              <a:rPr lang="en-AU" sz="1400" baseline="30000" dirty="0" smtClean="0">
                <a:latin typeface="Comic Sans MS" pitchFamily="66" charset="0"/>
              </a:rPr>
              <a:t>TH</a:t>
            </a:r>
            <a:r>
              <a:rPr lang="en-AU" sz="1400" dirty="0" smtClean="0">
                <a:latin typeface="Comic Sans MS" pitchFamily="66" charset="0"/>
              </a:rPr>
              <a:t> MARCH 2014</a:t>
            </a:r>
          </a:p>
          <a:p>
            <a:pPr marL="0" indent="0" algn="ctr">
              <a:buNone/>
            </a:pPr>
            <a:endParaRPr lang="en-AU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AU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AU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AU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AU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AU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AU" sz="1400" dirty="0" smtClean="0">
                <a:latin typeface="Comic Sans MS" pitchFamily="66" charset="0"/>
              </a:rPr>
              <a:t>BRETT THOMAS</a:t>
            </a:r>
          </a:p>
          <a:p>
            <a:pPr marL="0" indent="0" algn="ctr">
              <a:buNone/>
            </a:pPr>
            <a:r>
              <a:rPr lang="en-AU" sz="1400" dirty="0" smtClean="0">
                <a:latin typeface="Comic Sans MS" pitchFamily="66" charset="0"/>
              </a:rPr>
              <a:t>MACEDONE LEGAL</a:t>
            </a:r>
          </a:p>
          <a:p>
            <a:pPr marL="0" indent="0" algn="ctr">
              <a:buNone/>
            </a:pPr>
            <a:r>
              <a:rPr lang="en-AU" sz="1400" dirty="0" smtClean="0">
                <a:latin typeface="Comic Sans MS" pitchFamily="66" charset="0"/>
              </a:rPr>
              <a:t>brett@macedonelegal.com.au</a:t>
            </a:r>
            <a:endParaRPr lang="en-AU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9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I </a:t>
            </a:r>
            <a:r>
              <a:rPr lang="en-AU" sz="3200" dirty="0" smtClean="0">
                <a:latin typeface="Comic Sans MS" pitchFamily="66" charset="0"/>
              </a:rPr>
              <a:t>is for interlock licence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Not available with DWD or DWS.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Discretionary.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Appropriate or not appropriate. Public safety.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compliance period cannot be changed.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participation period can be extended but cannot be reduced.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specific orders to be made. 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81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J </a:t>
            </a:r>
            <a:r>
              <a:rPr lang="en-AU" sz="3200" dirty="0" smtClean="0">
                <a:latin typeface="Comic Sans MS" pitchFamily="66" charset="0"/>
              </a:rPr>
              <a:t>is for journey.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Let me take you on a journey.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facts come first.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Then the traffic record.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Then the subjective circumstances.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Need for a licence.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Include it all.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Acknowledge the negatives.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946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K </a:t>
            </a:r>
            <a:r>
              <a:rPr lang="en-AU" sz="3200" dirty="0" smtClean="0">
                <a:latin typeface="Comic Sans MS" pitchFamily="66" charset="0"/>
              </a:rPr>
              <a:t>is for knowing your Bench 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Who is it ? What are they like 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What do they like ? What don’t they like?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Speak to the locals.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Speak to the prosecutor.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Sit and watch.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 need to be first.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Check beforehand and find out.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4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L </a:t>
            </a:r>
            <a:r>
              <a:rPr lang="en-AU" sz="3200" dirty="0" smtClean="0">
                <a:latin typeface="Comic Sans MS" pitchFamily="66" charset="0"/>
              </a:rPr>
              <a:t>is for local practice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What is 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How does it work?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Don’t be first.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Ask around.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Go with the flow.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Don’t upset the locals.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Duty probation &amp; parole. </a:t>
            </a:r>
            <a:r>
              <a:rPr lang="en-AU" smtClean="0">
                <a:latin typeface="Comic Sans MS" pitchFamily="66" charset="0"/>
              </a:rPr>
              <a:t>TOP.</a:t>
            </a: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L is also for licence or length of period off the road.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8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M </a:t>
            </a:r>
            <a:r>
              <a:rPr lang="en-AU" sz="3200" dirty="0" smtClean="0">
                <a:latin typeface="Comic Sans MS" pitchFamily="66" charset="0"/>
              </a:rPr>
              <a:t>is for the morning after.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Low range or mid range?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Surely not high range?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Back it up with statements.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Prove it.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it help a person on zero blood alcohol level ?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39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N </a:t>
            </a:r>
            <a:r>
              <a:rPr lang="en-AU" sz="3200" dirty="0" smtClean="0">
                <a:latin typeface="Comic Sans MS" pitchFamily="66" charset="0"/>
              </a:rPr>
              <a:t>is for nonsense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 not simply rehash your instructions.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Think about what you are saying.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Is it necessary.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it prompt intervention?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Or just a raised eyebrow?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 is also for non-conviction (section 10).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441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O </a:t>
            </a:r>
            <a:r>
              <a:rPr lang="en-AU" sz="3200" dirty="0" smtClean="0">
                <a:latin typeface="Comic Sans MS" pitchFamily="66" charset="0"/>
              </a:rPr>
              <a:t>is for feeling okay to drive. 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Think before you say it.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it make sense?.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 you believe 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Because the Court probably won’t.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Where does it start and wher</a:t>
            </a:r>
            <a:r>
              <a:rPr lang="en-AU" dirty="0" smtClean="0"/>
              <a:t>e does it </a:t>
            </a:r>
            <a:r>
              <a:rPr lang="en-AU" dirty="0" smtClean="0">
                <a:latin typeface="Comic Sans MS" pitchFamily="66" charset="0"/>
              </a:rPr>
              <a:t>finish?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Depends on the reading.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39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P </a:t>
            </a:r>
            <a:r>
              <a:rPr lang="en-AU" sz="3200" dirty="0" smtClean="0">
                <a:latin typeface="Comic Sans MS" pitchFamily="66" charset="0"/>
              </a:rPr>
              <a:t>is for PSR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Can be tremendously helpful.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Needs to be positive.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What do you do if it is not?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Won’t cover ICO (yet).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client agree to everything?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Need to cross examine the author.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P is also for Parker direction.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Q </a:t>
            </a:r>
            <a:r>
              <a:rPr lang="en-AU" sz="3200" dirty="0" smtClean="0">
                <a:latin typeface="Comic Sans MS" pitchFamily="66" charset="0"/>
              </a:rPr>
              <a:t>is for quizzing the client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Need to ask the questions.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Then sort out the submissions.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Can they back it up with evidence?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Some information relevant some not.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Q is also for being quizzed by the Court.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(through you to your client). 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92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R </a:t>
            </a:r>
            <a:r>
              <a:rPr lang="en-AU" sz="3200" dirty="0" smtClean="0">
                <a:latin typeface="Comic Sans MS" pitchFamily="66" charset="0"/>
              </a:rPr>
              <a:t>is for references.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Never seen a bad one.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Still need them.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3/4 good ones better than 10.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Different font.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Different format.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Signed or email evidence.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R is also for being realistic (get the pitch right). 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1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A </a:t>
            </a:r>
            <a:r>
              <a:rPr lang="en-AU" sz="3600" dirty="0" smtClean="0">
                <a:latin typeface="Comic Sans MS" pitchFamily="66" charset="0"/>
              </a:rPr>
              <a:t>is for alcohol alternatives. </a:t>
            </a:r>
            <a:r>
              <a:rPr lang="en-AU" sz="2800" dirty="0" smtClean="0">
                <a:latin typeface="Comic Sans MS" pitchFamily="66" charset="0"/>
              </a:rPr>
              <a:t> </a:t>
            </a:r>
            <a:endParaRPr lang="en-AU" sz="80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Medicines, cough syrup, trifle.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Evidence needed.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 not simply rehash instructions.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 is also for appeal. But it is not simply going through the motions and then having a second bite of the cherry.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72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S </a:t>
            </a:r>
            <a:r>
              <a:rPr lang="en-AU" sz="3200" dirty="0" smtClean="0">
                <a:latin typeface="Comic Sans MS" pitchFamily="66" charset="0"/>
              </a:rPr>
              <a:t>is for Section 10.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Over used, under used, not used or misused 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“I don’t give Section 10’s”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Borderline.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If it is bold then concede as much.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“I am instructed to ask”</a:t>
            </a:r>
          </a:p>
          <a:p>
            <a:pPr marL="0" indent="0">
              <a:buNone/>
            </a:pPr>
            <a:r>
              <a:rPr lang="en-AU" dirty="0">
                <a:latin typeface="Comic Sans MS" pitchFamily="66" charset="0"/>
              </a:rPr>
              <a:t> </a:t>
            </a: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 is also for suspended sentences.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57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T </a:t>
            </a:r>
            <a:r>
              <a:rPr lang="en-AU" sz="3200" dirty="0" smtClean="0">
                <a:latin typeface="Comic Sans MS" pitchFamily="66" charset="0"/>
              </a:rPr>
              <a:t>is for ten (section).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10(1)(a) or 10(1)(b). 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 demerit points.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2 year limit.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Moving  traffic offence.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Discretion when breached.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 is also for TBA.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10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U </a:t>
            </a:r>
            <a:r>
              <a:rPr lang="en-AU" sz="3200" dirty="0" smtClean="0">
                <a:latin typeface="Comic Sans MS" pitchFamily="66" charset="0"/>
              </a:rPr>
              <a:t>is for the up side.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What is 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Talk about it but don’t ignore the down side.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Concede the down side.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Keep it balanced.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U is also for understanding. 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1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V </a:t>
            </a:r>
            <a:r>
              <a:rPr lang="en-AU" sz="3200" dirty="0" smtClean="0">
                <a:latin typeface="Comic Sans MS" pitchFamily="66" charset="0"/>
              </a:rPr>
              <a:t>is for verbosity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Don’t engage in it.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Say what needs to be said and sit down.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If the Court indicates a particular result and it is on the money then enough said.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If you need extra time then ask for it or warn the court (and your colleagues).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53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/>
              <a:t>W </a:t>
            </a:r>
            <a:r>
              <a:rPr lang="en-AU" sz="3200" dirty="0" smtClean="0">
                <a:latin typeface="Comic Sans MS" pitchFamily="66" charset="0"/>
              </a:rPr>
              <a:t>is for waiting</a:t>
            </a:r>
            <a:r>
              <a:rPr lang="en-AU" sz="3200" b="1" dirty="0" smtClean="0">
                <a:latin typeface="Comic Sans MS" pitchFamily="66" charset="0"/>
              </a:rPr>
              <a:t> </a:t>
            </a:r>
            <a:r>
              <a:rPr lang="en-AU" sz="8000" b="1" dirty="0" smtClean="0"/>
              <a:t> 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Sometimes worth it.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Not always necessary to be first.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Empty court room.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 is also for waffle.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06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X </a:t>
            </a:r>
            <a:r>
              <a:rPr lang="en-AU" sz="3200" dirty="0" smtClean="0">
                <a:latin typeface="Comic Sans MS" pitchFamily="66" charset="0"/>
              </a:rPr>
              <a:t>is for cross examination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Disputed facts and the need for evidence.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Is it needed 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Is it something the court can ignore?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it effect the overall outcome?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Will it effect the penalty to be imposed?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 you call your client on a plea and expose them to cross examination? 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 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54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Y </a:t>
            </a:r>
            <a:r>
              <a:rPr lang="en-AU" sz="3200" dirty="0" smtClean="0">
                <a:latin typeface="Comic Sans MS" pitchFamily="66" charset="0"/>
              </a:rPr>
              <a:t>is for yourself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You have to come back another day.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Your duty to the Court.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Your duty to your client.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Your working relationship with the Court and the prosecutors.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You want(need) the Court to respect you (your integrity).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19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Z </a:t>
            </a:r>
            <a:r>
              <a:rPr lang="en-AU" sz="3200" dirty="0" smtClean="0">
                <a:latin typeface="Comic Sans MS" pitchFamily="66" charset="0"/>
              </a:rPr>
              <a:t>is for zero blood alcohol content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How many times over the legal limit?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Zero means zero.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There is no special test.</a:t>
            </a: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Z is also for </a:t>
            </a:r>
            <a:r>
              <a:rPr lang="en-AU" dirty="0" err="1" smtClean="0">
                <a:latin typeface="Comic Sans MS" pitchFamily="66" charset="0"/>
              </a:rPr>
              <a:t>zzzzz</a:t>
            </a:r>
            <a:r>
              <a:rPr lang="en-AU" dirty="0" smtClean="0">
                <a:latin typeface="Comic Sans MS" pitchFamily="66" charset="0"/>
              </a:rPr>
              <a:t> (the morning after)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2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B </a:t>
            </a:r>
            <a:r>
              <a:rPr lang="en-AU" sz="3600" dirty="0" smtClean="0">
                <a:latin typeface="Comic Sans MS" pitchFamily="66" charset="0"/>
              </a:rPr>
              <a:t>is for breath analysis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Within 2 hours.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Not at place of abode.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initial reading entitles Police to arrest.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initial reading appearing on the facts sheet.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B is also for beware of the Bench.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7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C </a:t>
            </a:r>
            <a:r>
              <a:rPr lang="en-AU" sz="3600" dirty="0" smtClean="0">
                <a:latin typeface="Comic Sans MS" pitchFamily="66" charset="0"/>
              </a:rPr>
              <a:t>is for criminality</a:t>
            </a:r>
            <a:r>
              <a:rPr lang="en-AU" sz="3600" b="1" dirty="0" smtClean="0">
                <a:latin typeface="Comic Sans MS" pitchFamily="66" charset="0"/>
              </a:rPr>
              <a:t> 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Where does it sit?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Does it matter?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mid range of objective seriousness.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Below. Above. Just below. Just above.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Closer to the bottom than to the top.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 is also for character; good and/or bad.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70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D</a:t>
            </a:r>
            <a:r>
              <a:rPr lang="en-AU" sz="8000" dirty="0" smtClean="0">
                <a:latin typeface="Comic Sans MS" pitchFamily="66" charset="0"/>
              </a:rPr>
              <a:t> </a:t>
            </a:r>
            <a:r>
              <a:rPr lang="en-AU" sz="3600" dirty="0" smtClean="0">
                <a:latin typeface="Comic Sans MS" pitchFamily="66" charset="0"/>
              </a:rPr>
              <a:t>is</a:t>
            </a:r>
            <a:r>
              <a:rPr lang="en-AU" sz="3200" dirty="0" smtClean="0">
                <a:latin typeface="Comic Sans MS" pitchFamily="66" charset="0"/>
              </a:rPr>
              <a:t> for disqualification.</a:t>
            </a:r>
            <a:endParaRPr lang="en-AU" sz="8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Mandatory on conviction.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Automatic. The starting point.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Minimum. Not the starting point.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Second offence within 5 years.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Outside the 5 years does not mean first offender.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 is also for the dreaded extra 5 years (HTO) and the District Court.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5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E </a:t>
            </a:r>
            <a:r>
              <a:rPr lang="en-AU" sz="3200" dirty="0" smtClean="0">
                <a:latin typeface="Comic Sans MS" pitchFamily="66" charset="0"/>
              </a:rPr>
              <a:t>is for evidence.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Support submissions with statements not references.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Designated driver.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Ill child or aged parent/s.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night before.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night itself.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9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F </a:t>
            </a:r>
            <a:r>
              <a:rPr lang="en-AU" sz="3200" dirty="0" smtClean="0">
                <a:latin typeface="Comic Sans MS" pitchFamily="66" charset="0"/>
              </a:rPr>
              <a:t>is for first offender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17 year old or 60 year old.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 previous major offences.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No previous criminal offences.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Never been in a Court room.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Arrest, detain, charged, printed.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F is also for first plea of the day in a packed court room.  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293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G</a:t>
            </a:r>
            <a:r>
              <a:rPr lang="en-AU" sz="7200" b="1" dirty="0" smtClean="0">
                <a:latin typeface="Comic Sans MS" pitchFamily="66" charset="0"/>
              </a:rPr>
              <a:t> </a:t>
            </a:r>
            <a:r>
              <a:rPr lang="en-AU" sz="3200" dirty="0" smtClean="0">
                <a:latin typeface="Comic Sans MS" pitchFamily="66" charset="0"/>
              </a:rPr>
              <a:t>is for Guideline Judgment</a:t>
            </a:r>
            <a:endParaRPr lang="en-AU" sz="7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10 year anniversary on 8 September 2014.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Howie J.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It is a guideline not a straight jacket.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“ordinary case”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Where does it sit?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Less section 10’s. More section 12’s.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 trickle down effect.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8000" b="1" dirty="0" smtClean="0">
                <a:latin typeface="Comic Sans MS" pitchFamily="66" charset="0"/>
              </a:rPr>
              <a:t>H </a:t>
            </a:r>
            <a:r>
              <a:rPr lang="en-AU" sz="3200" dirty="0" smtClean="0">
                <a:latin typeface="Comic Sans MS" pitchFamily="66" charset="0"/>
              </a:rPr>
              <a:t>is for Habitual Traffic Offender</a:t>
            </a:r>
            <a:endParaRPr lang="en-AU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3 offences within 5 years, including section 10’s.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Any combination of 3 offences.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Cumulative on Court imposed.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Orphan periods.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Applications to quash. When? Where?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Will they be abolished ?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I is also for Intensive Correction Order.  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0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1206</Words>
  <Application>Microsoft Macintosh PowerPoint</Application>
  <PresentationFormat>On-screen Show (4:3)</PresentationFormat>
  <Paragraphs>214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PRESENTING PCA AND OTHER TRAFFIC PLEAS IN THE LOCAL COURT; TIPS FOR THOSE LEARNING AND REMINDERS FOR THOSE WHO DO IT REGULARLY</vt:lpstr>
      <vt:lpstr>A is for alcohol alternatives.  </vt:lpstr>
      <vt:lpstr>B is for breath analysis</vt:lpstr>
      <vt:lpstr>C is for criminality </vt:lpstr>
      <vt:lpstr>D is for disqualification.</vt:lpstr>
      <vt:lpstr>E is for evidence.</vt:lpstr>
      <vt:lpstr>F is for first offender</vt:lpstr>
      <vt:lpstr>G is for Guideline Judgment</vt:lpstr>
      <vt:lpstr>H is for Habitual Traffic Offender</vt:lpstr>
      <vt:lpstr>I is for interlock licence</vt:lpstr>
      <vt:lpstr>J is for journey.</vt:lpstr>
      <vt:lpstr>K is for knowing your Bench </vt:lpstr>
      <vt:lpstr>L is for local practice</vt:lpstr>
      <vt:lpstr>M is for the morning after.</vt:lpstr>
      <vt:lpstr>N is for nonsense</vt:lpstr>
      <vt:lpstr>O is for feeling okay to drive. </vt:lpstr>
      <vt:lpstr>P is for PSR</vt:lpstr>
      <vt:lpstr>Q is for quizzing the client</vt:lpstr>
      <vt:lpstr>R is for references.</vt:lpstr>
      <vt:lpstr>S is for Section 10.</vt:lpstr>
      <vt:lpstr>T is for ten (section).</vt:lpstr>
      <vt:lpstr>U is for the up side.</vt:lpstr>
      <vt:lpstr>V is for verbosity</vt:lpstr>
      <vt:lpstr>W is for waiting  </vt:lpstr>
      <vt:lpstr>X is for cross examination</vt:lpstr>
      <vt:lpstr>Y is for yourself</vt:lpstr>
      <vt:lpstr>Z is for zero blood alcohol content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PCA AND OTHER TRAFFIC PLEAS IN THE LOCAL COURT; TIPS FOR THOSE LEARNING AND REMINDERS FOR THOSE WHO DO IT REGULARLY</dc:title>
  <dc:creator>Sarah</dc:creator>
  <cp:lastModifiedBy>Mark Dennis</cp:lastModifiedBy>
  <cp:revision>38</cp:revision>
  <dcterms:created xsi:type="dcterms:W3CDTF">2014-03-22T04:36:57Z</dcterms:created>
  <dcterms:modified xsi:type="dcterms:W3CDTF">2014-03-28T20:56:45Z</dcterms:modified>
</cp:coreProperties>
</file>