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0" r:id="rId1"/>
  </p:sldMasterIdLst>
  <p:sldIdLst>
    <p:sldId id="256" r:id="rId2"/>
    <p:sldId id="258" r:id="rId3"/>
    <p:sldId id="257" r:id="rId4"/>
    <p:sldId id="259" r:id="rId5"/>
    <p:sldId id="260" r:id="rId6"/>
    <p:sldId id="261" r:id="rId7"/>
    <p:sldId id="263" r:id="rId8"/>
    <p:sldId id="264" r:id="rId9"/>
    <p:sldId id="266" r:id="rId10"/>
    <p:sldId id="265" r:id="rId11"/>
    <p:sldId id="271" r:id="rId12"/>
    <p:sldId id="272" r:id="rId13"/>
    <p:sldId id="273" r:id="rId14"/>
    <p:sldId id="267" r:id="rId15"/>
    <p:sldId id="268" r:id="rId16"/>
    <p:sldId id="269" r:id="rId17"/>
    <p:sldId id="270" r:id="rId18"/>
    <p:sldId id="274" r:id="rId19"/>
    <p:sldId id="275" r:id="rId20"/>
    <p:sldId id="276" r:id="rId21"/>
    <p:sldId id="277" r:id="rId22"/>
    <p:sldId id="278" r:id="rId23"/>
    <p:sldId id="285" r:id="rId24"/>
    <p:sldId id="284" r:id="rId25"/>
    <p:sldId id="286" r:id="rId26"/>
    <p:sldId id="279" r:id="rId27"/>
    <p:sldId id="280" r:id="rId28"/>
    <p:sldId id="281" r:id="rId29"/>
    <p:sldId id="283" r:id="rId30"/>
    <p:sldId id="282" r:id="rId31"/>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11"/>
    <p:restoredTop sz="94694"/>
  </p:normalViewPr>
  <p:slideViewPr>
    <p:cSldViewPr snapToGrid="0" snapToObjects="1">
      <p:cViewPr varScale="1">
        <p:scale>
          <a:sx n="121" d="100"/>
          <a:sy n="121" d="100"/>
        </p:scale>
        <p:origin x="1400"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20" y="802300"/>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20" y="3531207"/>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290233-0DD1-4A80-BB1E-9ADC3556DBB6}" type="datetimeFigureOut">
              <a:rPr lang="en-US" smtClean="0"/>
              <a:pPr/>
              <a:t>3/30/19</a:t>
            </a:fld>
            <a:endParaRPr lang="en-US"/>
          </a:p>
        </p:txBody>
      </p:sp>
      <p:sp>
        <p:nvSpPr>
          <p:cNvPr id="5" name="Footer Placeholder 4"/>
          <p:cNvSpPr>
            <a:spLocks noGrp="1"/>
          </p:cNvSpPr>
          <p:nvPr>
            <p:ph type="ftr" sz="quarter" idx="11"/>
          </p:nvPr>
        </p:nvSpPr>
        <p:spPr>
          <a:xfrm>
            <a:off x="2396319" y="329310"/>
            <a:ext cx="3086292" cy="309201"/>
          </a:xfrm>
        </p:spPr>
        <p:txBody>
          <a:bodyPr/>
          <a:lstStyle/>
          <a:p>
            <a:endParaRPr lang="en-US"/>
          </a:p>
        </p:txBody>
      </p:sp>
      <p:sp>
        <p:nvSpPr>
          <p:cNvPr id="6" name="Slide Number Placeholder 5"/>
          <p:cNvSpPr>
            <a:spLocks noGrp="1"/>
          </p:cNvSpPr>
          <p:nvPr>
            <p:ph type="sldNum" sz="quarter" idx="12"/>
          </p:nvPr>
        </p:nvSpPr>
        <p:spPr>
          <a:xfrm>
            <a:off x="1434704" y="798973"/>
            <a:ext cx="802005" cy="503578"/>
          </a:xfrm>
        </p:spPr>
        <p:txBody>
          <a:bodyPr/>
          <a:lstStyle/>
          <a:p>
            <a:fld id="{CFE4BAC9-6D41-4691-9299-18EF07EF0177}" type="slidenum">
              <a:rPr lang="en-US" smtClean="0"/>
              <a:pPr/>
              <a:t>‹#›</a:t>
            </a:fld>
            <a:endParaRPr lang="en-US"/>
          </a:p>
        </p:txBody>
      </p:sp>
      <p:cxnSp>
        <p:nvCxnSpPr>
          <p:cNvPr id="15" name="Straight Connector 14"/>
          <p:cNvCxnSpPr/>
          <p:nvPr/>
        </p:nvCxnSpPr>
        <p:spPr>
          <a:xfrm>
            <a:off x="2396320"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698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290233-0DD1-4A80-BB1E-9ADC3556DBB6}" type="datetimeFigureOut">
              <a:rPr lang="en-US" smtClean="0"/>
              <a:pPr/>
              <a:t>3/30/19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pPr/>
              <a:t>‹#›</a:t>
            </a:fld>
            <a:endParaRPr lang="en-US"/>
          </a:p>
        </p:txBody>
      </p:sp>
    </p:spTree>
    <p:extLst>
      <p:ext uri="{BB962C8B-B14F-4D97-AF65-F5344CB8AC3E}">
        <p14:creationId xmlns:p14="http://schemas.microsoft.com/office/powerpoint/2010/main" val="1866808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9" y="798976"/>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2" y="798976"/>
            <a:ext cx="5301095"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290233-0DD1-4A80-BB1E-9ADC3556DBB6}" type="datetimeFigureOut">
              <a:rPr lang="en-US" smtClean="0"/>
              <a:pPr/>
              <a:t>3/30/19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pPr/>
              <a:t>‹#›</a:t>
            </a:fld>
            <a:endParaRPr lang="en-US"/>
          </a:p>
        </p:txBody>
      </p:sp>
      <p:cxnSp>
        <p:nvCxnSpPr>
          <p:cNvPr id="15" name="Straight Connector 14"/>
          <p:cNvCxnSpPr/>
          <p:nvPr/>
        </p:nvCxnSpPr>
        <p:spPr>
          <a:xfrm>
            <a:off x="6918028" y="798976"/>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38642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290233-0DD1-4A80-BB1E-9ADC3556DBB6}" type="datetimeFigureOut">
              <a:rPr lang="en-US" smtClean="0"/>
              <a:pPr/>
              <a:t>3/30/19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pPr/>
              <a:t>‹#›</a:t>
            </a:fld>
            <a:endParaRPr lang="en-US"/>
          </a:p>
        </p:txBody>
      </p:sp>
      <p:cxnSp>
        <p:nvCxnSpPr>
          <p:cNvPr id="33" name="Straight Connector 32"/>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7684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8"/>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290233-0DD1-4A80-BB1E-9ADC3556DBB6}" type="datetimeFigureOut">
              <a:rPr lang="en-US" smtClean="0"/>
              <a:pPr/>
              <a:t>3/30/19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pPr/>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9615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2" y="804892"/>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7"/>
            <a:ext cx="3125652" cy="34375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290233-0DD1-4A80-BB1E-9ADC3556DBB6}" type="datetimeFigureOut">
              <a:rPr lang="en-US" smtClean="0"/>
              <a:pPr/>
              <a:t>3/30/19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pPr/>
              <a:t>‹#›</a:t>
            </a:fld>
            <a:endParaRPr lang="en-US"/>
          </a:p>
        </p:txBody>
      </p:sp>
      <p:cxnSp>
        <p:nvCxnSpPr>
          <p:cNvPr id="33" name="Straight Connector 32"/>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5474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6"/>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2"/>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443491" y="2824272"/>
            <a:ext cx="3125766"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6"/>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290233-0DD1-4A80-BB1E-9ADC3556DBB6}" type="datetimeFigureOut">
              <a:rPr lang="en-US" smtClean="0"/>
              <a:pPr/>
              <a:t>3/30/19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E4BAC9-6D41-4691-9299-18EF07EF0177}" type="slidenum">
              <a:rPr lang="en-US" smtClean="0"/>
              <a:pPr/>
              <a:t>‹#›</a:t>
            </a:fld>
            <a:endParaRPr lang="en-US"/>
          </a:p>
        </p:txBody>
      </p:sp>
    </p:spTree>
    <p:extLst>
      <p:ext uri="{BB962C8B-B14F-4D97-AF65-F5344CB8AC3E}">
        <p14:creationId xmlns:p14="http://schemas.microsoft.com/office/powerpoint/2010/main" val="1722888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2"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290233-0DD1-4A80-BB1E-9ADC3556DBB6}" type="datetimeFigureOut">
              <a:rPr lang="en-US" smtClean="0"/>
              <a:pPr/>
              <a:t>3/30/19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E4BAC9-6D41-4691-9299-18EF07EF0177}" type="slidenum">
              <a:rPr lang="en-US" smtClean="0"/>
              <a:pPr/>
              <a:t>‹#›</a:t>
            </a:fld>
            <a:endParaRPr lang="en-US"/>
          </a:p>
        </p:txBody>
      </p:sp>
    </p:spTree>
    <p:extLst>
      <p:ext uri="{BB962C8B-B14F-4D97-AF65-F5344CB8AC3E}">
        <p14:creationId xmlns:p14="http://schemas.microsoft.com/office/powerpoint/2010/main" val="3723432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90233-0DD1-4A80-BB1E-9ADC3556DBB6}" type="datetimeFigureOut">
              <a:rPr lang="en-US" smtClean="0"/>
              <a:pPr/>
              <a:t>3/30/19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E4BAC9-6D41-4691-9299-18EF07EF0177}" type="slidenum">
              <a:rPr lang="en-US" smtClean="0"/>
              <a:pPr/>
              <a:t>‹#›</a:t>
            </a:fld>
            <a:endParaRPr lang="en-US"/>
          </a:p>
        </p:txBody>
      </p:sp>
    </p:spTree>
    <p:extLst>
      <p:ext uri="{BB962C8B-B14F-4D97-AF65-F5344CB8AC3E}">
        <p14:creationId xmlns:p14="http://schemas.microsoft.com/office/powerpoint/2010/main" val="218455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4"/>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pPr/>
              <a:t>3/30/19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pPr/>
              <a:t>‹#›</a:t>
            </a:fld>
            <a:endParaRPr lang="en-US"/>
          </a:p>
        </p:txBody>
      </p:sp>
      <p:cxnSp>
        <p:nvCxnSpPr>
          <p:cNvPr id="17" name="Straight Connector 16"/>
          <p:cNvCxnSpPr/>
          <p:nvPr/>
        </p:nvCxnSpPr>
        <p:spPr>
          <a:xfrm>
            <a:off x="1441749"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5966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2" y="482173"/>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9" y="1122545"/>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1436664" y="5469859"/>
            <a:ext cx="3252420" cy="320123"/>
          </a:xfrm>
        </p:spPr>
        <p:txBody>
          <a:bodyPr/>
          <a:lstStyle>
            <a:lvl1pPr algn="l">
              <a:defRPr/>
            </a:lvl1pPr>
          </a:lstStyle>
          <a:p>
            <a:fld id="{7D290233-0DD1-4A80-BB1E-9ADC3556DBB6}" type="datetimeFigureOut">
              <a:rPr lang="en-US" smtClean="0"/>
              <a:pPr/>
              <a:t>3/30/19</a:t>
            </a:fld>
            <a:endParaRPr lang="en-US"/>
          </a:p>
        </p:txBody>
      </p:sp>
      <p:sp>
        <p:nvSpPr>
          <p:cNvPr id="6" name="Footer Placeholder 5"/>
          <p:cNvSpPr>
            <a:spLocks noGrp="1"/>
          </p:cNvSpPr>
          <p:nvPr>
            <p:ph type="ftr" sz="quarter" idx="11"/>
          </p:nvPr>
        </p:nvSpPr>
        <p:spPr>
          <a:xfrm>
            <a:off x="1437530" y="318642"/>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pPr/>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39495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5"/>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2" y="804522"/>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2" y="2015734"/>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3"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D290233-0DD1-4A80-BB1E-9ADC3556DBB6}" type="datetimeFigureOut">
              <a:rPr lang="en-US" smtClean="0"/>
              <a:pPr/>
              <a:t>3/30/19</a:t>
            </a:fld>
            <a:endParaRPr lang="en-US"/>
          </a:p>
        </p:txBody>
      </p:sp>
      <p:sp>
        <p:nvSpPr>
          <p:cNvPr id="5" name="Footer Placeholder 4"/>
          <p:cNvSpPr>
            <a:spLocks noGrp="1"/>
          </p:cNvSpPr>
          <p:nvPr>
            <p:ph type="ftr" sz="quarter" idx="3"/>
          </p:nvPr>
        </p:nvSpPr>
        <p:spPr>
          <a:xfrm>
            <a:off x="1443491" y="329310"/>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6"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CFE4BAC9-6D41-4691-9299-18EF07EF0177}" type="slidenum">
              <a:rPr lang="en-US" smtClean="0"/>
              <a:pPr/>
              <a:t>‹#›</a:t>
            </a:fld>
            <a:endParaRPr lang="en-US"/>
          </a:p>
        </p:txBody>
      </p:sp>
    </p:spTree>
    <p:extLst>
      <p:ext uri="{BB962C8B-B14F-4D97-AF65-F5344CB8AC3E}">
        <p14:creationId xmlns:p14="http://schemas.microsoft.com/office/powerpoint/2010/main" val="1151977405"/>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048000"/>
            <a:ext cx="7342188" cy="1924050"/>
          </a:xfrm>
        </p:spPr>
        <p:txBody>
          <a:bodyPr>
            <a:normAutofit fontScale="90000"/>
          </a:bodyPr>
          <a:lstStyle/>
          <a:p>
            <a:pPr algn="r"/>
            <a:br>
              <a:rPr lang="en-US" sz="4800" dirty="0"/>
            </a:br>
            <a:br>
              <a:rPr lang="en-US" sz="4800" dirty="0"/>
            </a:br>
            <a:r>
              <a:rPr lang="en-US" sz="4800" dirty="0"/>
              <a:t>Social media identification and </a:t>
            </a:r>
            <a:br>
              <a:rPr lang="en-US" sz="4800" dirty="0"/>
            </a:br>
            <a:r>
              <a:rPr lang="en-US" sz="4800" i="1" dirty="0"/>
              <a:t>IMM v the Queen</a:t>
            </a:r>
            <a:br>
              <a:rPr lang="en-US" sz="4800" i="1" dirty="0"/>
            </a:br>
            <a:br>
              <a:rPr lang="en-US" sz="4800" i="1" dirty="0"/>
            </a:br>
            <a:r>
              <a:rPr lang="en-US" sz="2000" dirty="0"/>
              <a:t>Prepared for the Reasonable Cause Conference</a:t>
            </a:r>
            <a:br>
              <a:rPr lang="en-US" sz="2000" dirty="0"/>
            </a:br>
            <a:r>
              <a:rPr lang="en-US" sz="2000" dirty="0"/>
              <a:t>Saturday 30 March 2019</a:t>
            </a:r>
            <a:br>
              <a:rPr lang="en-US" sz="2000" dirty="0"/>
            </a:br>
            <a:r>
              <a:rPr lang="en-US" sz="2000" dirty="0"/>
              <a:t>Rory Pettit,  Trial Advocate,  Aboriginal Legal Service </a:t>
            </a:r>
            <a:br>
              <a:rPr lang="en-US" sz="2000" dirty="0"/>
            </a:br>
            <a:endParaRPr lang="en-US" sz="2000" dirty="0"/>
          </a:p>
        </p:txBody>
      </p:sp>
    </p:spTree>
    <p:extLst>
      <p:ext uri="{BB962C8B-B14F-4D97-AF65-F5344CB8AC3E}">
        <p14:creationId xmlns:p14="http://schemas.microsoft.com/office/powerpoint/2010/main" val="1355611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58"/>
            <a:ext cx="7345362" cy="775036"/>
          </a:xfrm>
        </p:spPr>
        <p:txBody>
          <a:bodyPr>
            <a:normAutofit fontScale="90000"/>
          </a:bodyPr>
          <a:lstStyle/>
          <a:p>
            <a:br>
              <a:rPr lang="en-US" sz="3600" dirty="0"/>
            </a:br>
            <a:br>
              <a:rPr lang="en-US" sz="3600" dirty="0"/>
            </a:br>
            <a:r>
              <a:rPr lang="en-US" sz="3800" dirty="0"/>
              <a:t>Difficulties testing ID in court </a:t>
            </a:r>
          </a:p>
        </p:txBody>
      </p:sp>
      <p:sp>
        <p:nvSpPr>
          <p:cNvPr id="3" name="Content Placeholder 2"/>
          <p:cNvSpPr>
            <a:spLocks noGrp="1"/>
          </p:cNvSpPr>
          <p:nvPr>
            <p:ph idx="1"/>
          </p:nvPr>
        </p:nvSpPr>
        <p:spPr>
          <a:xfrm>
            <a:off x="900114" y="1364154"/>
            <a:ext cx="7345363" cy="4701369"/>
          </a:xfrm>
        </p:spPr>
        <p:txBody>
          <a:bodyPr>
            <a:normAutofit fontScale="92500" lnSpcReduction="20000"/>
          </a:bodyPr>
          <a:lstStyle/>
          <a:p>
            <a:endParaRPr lang="en-US" dirty="0"/>
          </a:p>
          <a:p>
            <a:endParaRPr lang="en-US" dirty="0"/>
          </a:p>
          <a:p>
            <a:r>
              <a:rPr lang="en-US" sz="2200" dirty="0"/>
              <a:t>Danger of ID evidence: mistaken witnesses convinced they are right</a:t>
            </a:r>
          </a:p>
          <a:p>
            <a:r>
              <a:rPr lang="en-US" sz="2200" i="1" dirty="0"/>
              <a:t>R v Marshall</a:t>
            </a:r>
            <a:r>
              <a:rPr lang="en-US" sz="2200" dirty="0"/>
              <a:t> [2000] NSWCCA 210:</a:t>
            </a:r>
          </a:p>
          <a:p>
            <a:pPr marL="0" indent="0">
              <a:buNone/>
            </a:pPr>
            <a:r>
              <a:rPr lang="en-US" sz="1800" dirty="0"/>
              <a:t>“The prejudice often associated with identification evidence is that, </a:t>
            </a:r>
            <a:r>
              <a:rPr lang="en-US" sz="1800" b="1" dirty="0"/>
              <a:t>although mistaken, it is frequently given with great force and assurance by the person who made the identification</a:t>
            </a:r>
            <a:r>
              <a:rPr lang="en-US" sz="1800" dirty="0"/>
              <a:t>. These are matters about which witnesses frequently refuse to admit the possibility that they might have erred and, accordingly, give evidence in a particularly definitive form.”</a:t>
            </a:r>
            <a:r>
              <a:rPr lang="en-AU" sz="1800" dirty="0"/>
              <a:t> </a:t>
            </a:r>
          </a:p>
          <a:p>
            <a:r>
              <a:rPr lang="en-US" sz="2200" dirty="0"/>
              <a:t>Cross-examination is a limited tool: witness honestly mistaken </a:t>
            </a:r>
          </a:p>
          <a:p>
            <a:r>
              <a:rPr lang="en-US" sz="2200" dirty="0"/>
              <a:t>In part why identification evidence considered inherently unreliable (s116, 165 UEA)</a:t>
            </a:r>
          </a:p>
        </p:txBody>
      </p:sp>
    </p:spTree>
    <p:extLst>
      <p:ext uri="{BB962C8B-B14F-4D97-AF65-F5344CB8AC3E}">
        <p14:creationId xmlns:p14="http://schemas.microsoft.com/office/powerpoint/2010/main" val="3285786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58"/>
            <a:ext cx="7345362" cy="806396"/>
          </a:xfrm>
        </p:spPr>
        <p:txBody>
          <a:bodyPr>
            <a:normAutofit fontScale="90000"/>
          </a:bodyPr>
          <a:lstStyle/>
          <a:p>
            <a:br>
              <a:rPr lang="en-US" sz="3600" dirty="0"/>
            </a:br>
            <a:br>
              <a:rPr lang="en-US" sz="3600" dirty="0"/>
            </a:br>
            <a:r>
              <a:rPr lang="en-US" sz="3800" dirty="0"/>
              <a:t>Facebook cases </a:t>
            </a:r>
          </a:p>
        </p:txBody>
      </p:sp>
      <p:sp>
        <p:nvSpPr>
          <p:cNvPr id="3" name="Content Placeholder 2"/>
          <p:cNvSpPr>
            <a:spLocks noGrp="1"/>
          </p:cNvSpPr>
          <p:nvPr>
            <p:ph idx="1"/>
          </p:nvPr>
        </p:nvSpPr>
        <p:spPr>
          <a:xfrm>
            <a:off x="900114" y="1332794"/>
            <a:ext cx="7345363" cy="4732729"/>
          </a:xfrm>
        </p:spPr>
        <p:txBody>
          <a:bodyPr>
            <a:normAutofit fontScale="77500" lnSpcReduction="20000"/>
          </a:bodyPr>
          <a:lstStyle/>
          <a:p>
            <a:pPr marL="0" indent="0">
              <a:buNone/>
            </a:pPr>
            <a:endParaRPr lang="en-US" i="1" dirty="0"/>
          </a:p>
          <a:p>
            <a:pPr marL="0" indent="0">
              <a:buNone/>
            </a:pPr>
            <a:endParaRPr lang="en-US" i="1" dirty="0"/>
          </a:p>
          <a:p>
            <a:pPr marL="0" indent="0">
              <a:buNone/>
            </a:pPr>
            <a:r>
              <a:rPr lang="en-US" sz="2600" i="1" dirty="0"/>
              <a:t>Strauss v Police</a:t>
            </a:r>
            <a:r>
              <a:rPr lang="en-US" sz="2600" dirty="0"/>
              <a:t> [2013] SASC 3 – Peek J</a:t>
            </a:r>
            <a:endParaRPr lang="en-US" sz="2600" i="1" dirty="0"/>
          </a:p>
          <a:p>
            <a:r>
              <a:rPr lang="en-US" sz="2400" dirty="0"/>
              <a:t>ID from Facebook by complainant of assault after suggestion by two others present accused was present </a:t>
            </a:r>
          </a:p>
          <a:p>
            <a:r>
              <a:rPr lang="en-US" sz="2400" dirty="0"/>
              <a:t>Comprehensive decision: ID excluded for insufficiency of evidence </a:t>
            </a:r>
          </a:p>
          <a:p>
            <a:pPr marL="0" indent="0">
              <a:buNone/>
            </a:pPr>
            <a:r>
              <a:rPr lang="en-US" dirty="0"/>
              <a:t> “So called “</a:t>
            </a:r>
            <a:r>
              <a:rPr lang="en-US" i="1" dirty="0"/>
              <a:t>Facebook </a:t>
            </a:r>
            <a:r>
              <a:rPr lang="en-US" dirty="0"/>
              <a:t>identifications” have </a:t>
            </a:r>
            <a:r>
              <a:rPr lang="en-US" b="1" dirty="0"/>
              <a:t>none of the safeguards which accompany a properly executed formal identification procedure conducted by the police</a:t>
            </a:r>
            <a:r>
              <a:rPr lang="en-US" dirty="0"/>
              <a:t>. Purported </a:t>
            </a:r>
            <a:r>
              <a:rPr lang="en-US" i="1" dirty="0"/>
              <a:t>Facebook </a:t>
            </a:r>
            <a:r>
              <a:rPr lang="en-US" dirty="0"/>
              <a:t>identifications from group photographs are particularly dangerous in that they present a seductive and deceptive air of being a plausible identification but in fact rarely involve a group of people each having similar features to the accused; they suffer from “foil bias” as discussed above. [</a:t>
            </a:r>
            <a:r>
              <a:rPr lang="is-IS" dirty="0"/>
              <a:t>…]</a:t>
            </a:r>
            <a:r>
              <a:rPr lang="en-US" dirty="0"/>
              <a:t> </a:t>
            </a:r>
            <a:r>
              <a:rPr lang="en-US" b="1" dirty="0"/>
              <a:t>The displacement effect will then later proceed to erase from the memory the subtle differences between the real offender and the person identified</a:t>
            </a:r>
            <a:r>
              <a:rPr lang="en-US" dirty="0"/>
              <a:t>.”</a:t>
            </a:r>
            <a:r>
              <a:rPr lang="en-AU" dirty="0"/>
              <a:t> </a:t>
            </a:r>
            <a:endParaRPr lang="en-US" i="1" dirty="0"/>
          </a:p>
        </p:txBody>
      </p:sp>
    </p:spTree>
    <p:extLst>
      <p:ext uri="{BB962C8B-B14F-4D97-AF65-F5344CB8AC3E}">
        <p14:creationId xmlns:p14="http://schemas.microsoft.com/office/powerpoint/2010/main" val="79413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60"/>
            <a:ext cx="7345362" cy="884795"/>
          </a:xfrm>
        </p:spPr>
        <p:txBody>
          <a:bodyPr>
            <a:normAutofit fontScale="90000"/>
          </a:bodyPr>
          <a:lstStyle/>
          <a:p>
            <a:br>
              <a:rPr lang="en-US" sz="3600" dirty="0"/>
            </a:br>
            <a:br>
              <a:rPr lang="en-US" sz="3600" dirty="0"/>
            </a:br>
            <a:r>
              <a:rPr lang="en-US" sz="3800" dirty="0"/>
              <a:t>Facebook cases cont’d</a:t>
            </a:r>
          </a:p>
        </p:txBody>
      </p:sp>
      <p:sp>
        <p:nvSpPr>
          <p:cNvPr id="3" name="Content Placeholder 2"/>
          <p:cNvSpPr>
            <a:spLocks noGrp="1"/>
          </p:cNvSpPr>
          <p:nvPr>
            <p:ph idx="1"/>
          </p:nvPr>
        </p:nvSpPr>
        <p:spPr>
          <a:xfrm>
            <a:off x="900114" y="1238713"/>
            <a:ext cx="7345363" cy="4826808"/>
          </a:xfrm>
        </p:spPr>
        <p:txBody>
          <a:bodyPr>
            <a:normAutofit/>
          </a:bodyPr>
          <a:lstStyle/>
          <a:p>
            <a:pPr marL="0" indent="0">
              <a:buNone/>
            </a:pPr>
            <a:endParaRPr lang="en-US" i="1" dirty="0"/>
          </a:p>
          <a:p>
            <a:pPr marL="0" indent="0">
              <a:buNone/>
            </a:pPr>
            <a:endParaRPr lang="en-US" i="1" dirty="0"/>
          </a:p>
          <a:p>
            <a:pPr marL="0" indent="0">
              <a:buNone/>
            </a:pPr>
            <a:r>
              <a:rPr lang="en-US" i="1" dirty="0"/>
              <a:t>R v Crawford</a:t>
            </a:r>
            <a:r>
              <a:rPr lang="en-US" dirty="0"/>
              <a:t> [2015] SASCFC 112</a:t>
            </a:r>
            <a:r>
              <a:rPr lang="en-AU" dirty="0"/>
              <a:t> </a:t>
            </a:r>
            <a:endParaRPr lang="en-US" i="1" dirty="0"/>
          </a:p>
          <a:p>
            <a:r>
              <a:rPr lang="en-US" dirty="0"/>
              <a:t>ID from Facebook after home invasion (offender had sunglasses on), police told victim name of suspect who looked accused up </a:t>
            </a:r>
          </a:p>
          <a:p>
            <a:r>
              <a:rPr lang="en-US" dirty="0"/>
              <a:t>Appeal against admission of evidence at trial </a:t>
            </a:r>
          </a:p>
          <a:p>
            <a:r>
              <a:rPr lang="en-US" dirty="0"/>
              <a:t>Majority: (despite finding probative value low): dismissed appeal, directions sufficient to cure </a:t>
            </a:r>
          </a:p>
          <a:p>
            <a:r>
              <a:rPr lang="en-US" dirty="0"/>
              <a:t>Peek J: strong dissent, would have excluded under general unfairness, </a:t>
            </a:r>
            <a:r>
              <a:rPr lang="en-US" i="1" dirty="0"/>
              <a:t>Christie</a:t>
            </a:r>
            <a:r>
              <a:rPr lang="en-US" dirty="0"/>
              <a:t> or public policy</a:t>
            </a:r>
          </a:p>
        </p:txBody>
      </p:sp>
    </p:spTree>
    <p:extLst>
      <p:ext uri="{BB962C8B-B14F-4D97-AF65-F5344CB8AC3E}">
        <p14:creationId xmlns:p14="http://schemas.microsoft.com/office/powerpoint/2010/main" val="1721654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58"/>
            <a:ext cx="7345362" cy="822076"/>
          </a:xfrm>
        </p:spPr>
        <p:txBody>
          <a:bodyPr>
            <a:normAutofit fontScale="90000"/>
          </a:bodyPr>
          <a:lstStyle/>
          <a:p>
            <a:br>
              <a:rPr lang="en-US" sz="3600" dirty="0"/>
            </a:br>
            <a:br>
              <a:rPr lang="en-US" sz="3600" dirty="0"/>
            </a:br>
            <a:r>
              <a:rPr lang="en-US" sz="3800" dirty="0"/>
              <a:t>Facebook CASES cont’d</a:t>
            </a:r>
          </a:p>
        </p:txBody>
      </p:sp>
      <p:sp>
        <p:nvSpPr>
          <p:cNvPr id="3" name="Content Placeholder 2"/>
          <p:cNvSpPr>
            <a:spLocks noGrp="1"/>
          </p:cNvSpPr>
          <p:nvPr>
            <p:ph idx="1"/>
          </p:nvPr>
        </p:nvSpPr>
        <p:spPr>
          <a:xfrm>
            <a:off x="900114" y="1285753"/>
            <a:ext cx="7345363" cy="4779768"/>
          </a:xfrm>
        </p:spPr>
        <p:txBody>
          <a:bodyPr/>
          <a:lstStyle/>
          <a:p>
            <a:pPr marL="0" indent="0">
              <a:buNone/>
            </a:pPr>
            <a:endParaRPr lang="en-US" i="1" dirty="0"/>
          </a:p>
          <a:p>
            <a:pPr marL="0" indent="0">
              <a:buNone/>
            </a:pPr>
            <a:endParaRPr lang="en-US" i="1" dirty="0"/>
          </a:p>
          <a:p>
            <a:pPr marL="0" indent="0">
              <a:buNone/>
            </a:pPr>
            <a:r>
              <a:rPr lang="en-US" i="1" dirty="0"/>
              <a:t>Bayley v The Queen</a:t>
            </a:r>
            <a:r>
              <a:rPr lang="en-US" dirty="0"/>
              <a:t> [2016] VSCA 160</a:t>
            </a:r>
            <a:endParaRPr lang="en-US" i="1" dirty="0"/>
          </a:p>
          <a:p>
            <a:r>
              <a:rPr lang="en-US" dirty="0"/>
              <a:t>ID from Facebook of Adrian Bayley, photo seen in circumstances linking him to Jill Meagher murder – later photo board ID, convicted of rape 12 years prior to Facebook ID</a:t>
            </a:r>
          </a:p>
          <a:p>
            <a:r>
              <a:rPr lang="en-US" dirty="0"/>
              <a:t>CoA unanimously allowed appeal (</a:t>
            </a:r>
            <a:r>
              <a:rPr lang="en-US" b="1" dirty="0"/>
              <a:t>post-</a:t>
            </a:r>
            <a:r>
              <a:rPr lang="en-US" b="1" i="1" dirty="0"/>
              <a:t>IMM</a:t>
            </a:r>
            <a:r>
              <a:rPr lang="en-US" b="1" dirty="0"/>
              <a:t>)</a:t>
            </a:r>
            <a:endParaRPr lang="en-US" dirty="0"/>
          </a:p>
          <a:p>
            <a:r>
              <a:rPr lang="en-US" dirty="0"/>
              <a:t>Found that Facebook ID of very low probative value, and: </a:t>
            </a:r>
          </a:p>
          <a:p>
            <a:pPr marL="0" indent="0">
              <a:buNone/>
            </a:pPr>
            <a:r>
              <a:rPr lang="en-US" dirty="0"/>
              <a:t>‘…</a:t>
            </a:r>
            <a:r>
              <a:rPr lang="en-US" sz="1800" dirty="0"/>
              <a:t>was in some respects no better than a dock identification. Indeed, it could reasonably be viewed as worse.’</a:t>
            </a:r>
          </a:p>
        </p:txBody>
      </p:sp>
    </p:spTree>
    <p:extLst>
      <p:ext uri="{BB962C8B-B14F-4D97-AF65-F5344CB8AC3E}">
        <p14:creationId xmlns:p14="http://schemas.microsoft.com/office/powerpoint/2010/main" val="2739156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116" y="360947"/>
            <a:ext cx="7208719" cy="1492811"/>
          </a:xfrm>
        </p:spPr>
        <p:txBody>
          <a:bodyPr>
            <a:normAutofit fontScale="90000"/>
          </a:bodyPr>
          <a:lstStyle/>
          <a:p>
            <a:r>
              <a:rPr lang="en-US" sz="3600" b="1" dirty="0"/>
              <a:t>PART II: </a:t>
            </a:r>
            <a:r>
              <a:rPr lang="en-US" sz="3600" b="1" i="1" dirty="0"/>
              <a:t>IMM</a:t>
            </a:r>
            <a:r>
              <a:rPr lang="en-US" sz="3600" b="1" dirty="0"/>
              <a:t>, PV, (Un)reliability</a:t>
            </a:r>
            <a:br>
              <a:rPr lang="en-US" sz="3400" i="1" dirty="0"/>
            </a:br>
            <a:br>
              <a:rPr lang="en-US" sz="3400" i="1" dirty="0"/>
            </a:br>
            <a:r>
              <a:rPr lang="en-US" sz="3600" dirty="0"/>
              <a:t>Definitions</a:t>
            </a:r>
          </a:p>
        </p:txBody>
      </p:sp>
      <p:sp>
        <p:nvSpPr>
          <p:cNvPr id="3" name="Content Placeholder 2"/>
          <p:cNvSpPr>
            <a:spLocks noGrp="1"/>
          </p:cNvSpPr>
          <p:nvPr>
            <p:ph idx="1"/>
          </p:nvPr>
        </p:nvSpPr>
        <p:spPr>
          <a:xfrm>
            <a:off x="900114" y="1818869"/>
            <a:ext cx="7345363" cy="4246652"/>
          </a:xfrm>
        </p:spPr>
        <p:txBody>
          <a:bodyPr>
            <a:normAutofit/>
          </a:bodyPr>
          <a:lstStyle/>
          <a:p>
            <a:endParaRPr lang="en-US" dirty="0"/>
          </a:p>
          <a:p>
            <a:r>
              <a:rPr lang="en-US" dirty="0"/>
              <a:t>s 137, Evidence Act: </a:t>
            </a:r>
          </a:p>
          <a:p>
            <a:pPr marL="0" indent="0">
              <a:buNone/>
            </a:pPr>
            <a:r>
              <a:rPr lang="en-US" sz="1800" dirty="0"/>
              <a:t>‘In a criminal proceeding, the court must refuse to admit evidence adduced by a prosecutor if its </a:t>
            </a:r>
            <a:r>
              <a:rPr lang="en-US" sz="1800" b="1" dirty="0"/>
              <a:t>probative value</a:t>
            </a:r>
            <a:r>
              <a:rPr lang="en-US" sz="1800" dirty="0"/>
              <a:t> is outweighed by the danger of unfair prejudice.’</a:t>
            </a:r>
          </a:p>
          <a:p>
            <a:r>
              <a:rPr lang="en-US" dirty="0"/>
              <a:t>Probative value – dictionary</a:t>
            </a:r>
          </a:p>
          <a:p>
            <a:pPr marL="0" indent="0">
              <a:buNone/>
            </a:pPr>
            <a:r>
              <a:rPr lang="en-US" sz="1800" dirty="0"/>
              <a:t>‘the </a:t>
            </a:r>
            <a:r>
              <a:rPr lang="en-US" sz="1800" b="1" dirty="0"/>
              <a:t>extent to which </a:t>
            </a:r>
            <a:r>
              <a:rPr lang="en-US" sz="1800" dirty="0"/>
              <a:t>the evidence could rationally affect the assessment of the probability of the existence of a fact in issue’ </a:t>
            </a:r>
          </a:p>
          <a:p>
            <a:r>
              <a:rPr lang="en-US" dirty="0"/>
              <a:t>Degree of relevance? Or content (relevance) + genesis?</a:t>
            </a:r>
          </a:p>
          <a:p>
            <a:pPr marL="0" indent="0">
              <a:buNone/>
            </a:pPr>
            <a:endParaRPr lang="en-US" dirty="0"/>
          </a:p>
        </p:txBody>
      </p:sp>
    </p:spTree>
    <p:extLst>
      <p:ext uri="{BB962C8B-B14F-4D97-AF65-F5344CB8AC3E}">
        <p14:creationId xmlns:p14="http://schemas.microsoft.com/office/powerpoint/2010/main" val="2830803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5434" y="312821"/>
            <a:ext cx="7114721" cy="818146"/>
          </a:xfrm>
        </p:spPr>
        <p:txBody>
          <a:bodyPr>
            <a:normAutofit fontScale="90000"/>
          </a:bodyPr>
          <a:lstStyle/>
          <a:p>
            <a:br>
              <a:rPr lang="en-US" sz="3600" dirty="0"/>
            </a:br>
            <a:br>
              <a:rPr lang="en-US" sz="3600" dirty="0"/>
            </a:br>
            <a:r>
              <a:rPr lang="en-US" sz="3600" dirty="0"/>
              <a:t>Credibility and reliability     </a:t>
            </a:r>
          </a:p>
        </p:txBody>
      </p:sp>
      <p:sp>
        <p:nvSpPr>
          <p:cNvPr id="3" name="Content Placeholder 2"/>
          <p:cNvSpPr>
            <a:spLocks noGrp="1"/>
          </p:cNvSpPr>
          <p:nvPr>
            <p:ph idx="1"/>
          </p:nvPr>
        </p:nvSpPr>
        <p:spPr>
          <a:xfrm>
            <a:off x="900114" y="1740472"/>
            <a:ext cx="7345363" cy="4325051"/>
          </a:xfrm>
        </p:spPr>
        <p:txBody>
          <a:bodyPr/>
          <a:lstStyle/>
          <a:p>
            <a:endParaRPr lang="en-US" dirty="0"/>
          </a:p>
          <a:p>
            <a:r>
              <a:rPr lang="en-US" dirty="0"/>
              <a:t>Common law definition: Nettle and Gordon JJ, </a:t>
            </a:r>
            <a:r>
              <a:rPr lang="en-US" i="1" dirty="0"/>
              <a:t>IMM</a:t>
            </a:r>
            <a:r>
              <a:rPr lang="en-US" dirty="0"/>
              <a:t>: </a:t>
            </a:r>
          </a:p>
          <a:p>
            <a:pPr marL="0" indent="0">
              <a:buNone/>
            </a:pPr>
            <a:r>
              <a:rPr lang="en-US" sz="1800" dirty="0"/>
              <a:t>“Before proceeding further, it is important to be clear abut what is meant by “credibility” and “reliability” in this context. At common law, a distinction was ordinarily drawn between the two concepts. The credibility of a witness was commonly understood as meaning the </a:t>
            </a:r>
            <a:r>
              <a:rPr lang="en-US" sz="1800" b="1" dirty="0"/>
              <a:t>“truthfulness” of the witness </a:t>
            </a:r>
            <a:r>
              <a:rPr lang="en-US" sz="1800" dirty="0"/>
              <a:t>– whether the witness genuinely believed that he or she was telling the truth. Reliability on the other hand, referred to the </a:t>
            </a:r>
            <a:r>
              <a:rPr lang="en-US" sz="1800" b="1" dirty="0"/>
              <a:t>ability of the witness accurately to discern and relay the truth </a:t>
            </a:r>
            <a:r>
              <a:rPr lang="en-US" sz="1800" dirty="0"/>
              <a:t>as to an event, including the witness’s ability to observe and remember facts.”</a:t>
            </a:r>
            <a:r>
              <a:rPr lang="en-AU" sz="1800" dirty="0"/>
              <a:t> </a:t>
            </a:r>
            <a:endParaRPr lang="en-US" sz="1800" dirty="0"/>
          </a:p>
        </p:txBody>
      </p:sp>
    </p:spTree>
    <p:extLst>
      <p:ext uri="{BB962C8B-B14F-4D97-AF65-F5344CB8AC3E}">
        <p14:creationId xmlns:p14="http://schemas.microsoft.com/office/powerpoint/2010/main" val="2770006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4" y="745958"/>
            <a:ext cx="7114721" cy="469231"/>
          </a:xfrm>
        </p:spPr>
        <p:txBody>
          <a:bodyPr>
            <a:normAutofit fontScale="90000"/>
          </a:bodyPr>
          <a:lstStyle/>
          <a:p>
            <a:br>
              <a:rPr lang="en-US" sz="3600" dirty="0"/>
            </a:br>
            <a:r>
              <a:rPr lang="en-US" sz="3600" dirty="0"/>
              <a:t> CREDIBILITY AND RELIABILITY </a:t>
            </a:r>
          </a:p>
        </p:txBody>
      </p:sp>
      <p:sp>
        <p:nvSpPr>
          <p:cNvPr id="3" name="Content Placeholder 2"/>
          <p:cNvSpPr>
            <a:spLocks noGrp="1"/>
          </p:cNvSpPr>
          <p:nvPr>
            <p:ph idx="1"/>
          </p:nvPr>
        </p:nvSpPr>
        <p:spPr>
          <a:xfrm>
            <a:off x="900114" y="1426874"/>
            <a:ext cx="7345363" cy="4638649"/>
          </a:xfrm>
        </p:spPr>
        <p:txBody>
          <a:bodyPr>
            <a:normAutofit/>
          </a:bodyPr>
          <a:lstStyle/>
          <a:p>
            <a:pPr marL="0" indent="0">
              <a:buNone/>
            </a:pPr>
            <a:endParaRPr lang="en-US" dirty="0"/>
          </a:p>
          <a:p>
            <a:r>
              <a:rPr lang="en-US" dirty="0"/>
              <a:t>Evidence Act Dictionary </a:t>
            </a:r>
          </a:p>
          <a:p>
            <a:pPr marL="0" indent="0">
              <a:buNone/>
            </a:pPr>
            <a:r>
              <a:rPr lang="en-US" dirty="0"/>
              <a:t>Credibility: </a:t>
            </a:r>
          </a:p>
          <a:p>
            <a:pPr marL="0" indent="0">
              <a:buNone/>
            </a:pPr>
            <a:r>
              <a:rPr lang="en-US" sz="1800" dirty="0"/>
              <a:t>“credibility of any part or all of the evidence of the witness, and includes the witness’ ability to observe or remember facts and events has given, is giving, or is to give evidence.”</a:t>
            </a:r>
          </a:p>
          <a:p>
            <a:r>
              <a:rPr lang="en-US" dirty="0"/>
              <a:t>So: subsumes </a:t>
            </a:r>
            <a:r>
              <a:rPr lang="en-US" b="1" dirty="0"/>
              <a:t>both</a:t>
            </a:r>
            <a:r>
              <a:rPr lang="en-US" dirty="0"/>
              <a:t> credibility and reliability from common law – ‘honesty’ </a:t>
            </a:r>
            <a:r>
              <a:rPr lang="en-US" b="1" dirty="0"/>
              <a:t>and</a:t>
            </a:r>
            <a:r>
              <a:rPr lang="en-US" dirty="0"/>
              <a:t> ‘capacity to observe’</a:t>
            </a:r>
          </a:p>
          <a:p>
            <a:r>
              <a:rPr lang="en-US" dirty="0"/>
              <a:t>Reliability </a:t>
            </a:r>
            <a:r>
              <a:rPr lang="en-US" i="1" dirty="0"/>
              <a:t>not </a:t>
            </a:r>
            <a:r>
              <a:rPr lang="en-US" dirty="0"/>
              <a:t>defined, but goes beyond common law reliability given that is subsumed by credibility definition in the Evidence Act </a:t>
            </a:r>
          </a:p>
        </p:txBody>
      </p:sp>
    </p:spTree>
    <p:extLst>
      <p:ext uri="{BB962C8B-B14F-4D97-AF65-F5344CB8AC3E}">
        <p14:creationId xmlns:p14="http://schemas.microsoft.com/office/powerpoint/2010/main" val="2469585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4" y="804522"/>
            <a:ext cx="7114721" cy="1049235"/>
          </a:xfrm>
        </p:spPr>
        <p:txBody>
          <a:bodyPr>
            <a:normAutofit fontScale="90000"/>
          </a:bodyPr>
          <a:lstStyle/>
          <a:p>
            <a:br>
              <a:rPr lang="en-US" sz="3600" i="1" dirty="0"/>
            </a:br>
            <a:r>
              <a:rPr lang="en-US" sz="3600" i="1" dirty="0"/>
              <a:t>IMM v the Queen</a:t>
            </a:r>
            <a:r>
              <a:rPr lang="en-US" sz="3600" dirty="0"/>
              <a:t> [2016] HCA 14</a:t>
            </a:r>
            <a:endParaRPr lang="en-US" sz="3600" i="1" dirty="0"/>
          </a:p>
        </p:txBody>
      </p:sp>
      <p:sp>
        <p:nvSpPr>
          <p:cNvPr id="3" name="Content Placeholder 2"/>
          <p:cNvSpPr>
            <a:spLocks noGrp="1"/>
          </p:cNvSpPr>
          <p:nvPr>
            <p:ph idx="1"/>
          </p:nvPr>
        </p:nvSpPr>
        <p:spPr>
          <a:xfrm>
            <a:off x="900114" y="1301434"/>
            <a:ext cx="7345363" cy="4764089"/>
          </a:xfrm>
        </p:spPr>
        <p:txBody>
          <a:bodyPr>
            <a:normAutofit/>
          </a:bodyPr>
          <a:lstStyle/>
          <a:p>
            <a:endParaRPr lang="en-US" dirty="0"/>
          </a:p>
          <a:p>
            <a:endParaRPr lang="en-US" dirty="0"/>
          </a:p>
          <a:p>
            <a:r>
              <a:rPr lang="en-US" dirty="0"/>
              <a:t>Appeal from admission of tendency evidence </a:t>
            </a:r>
          </a:p>
          <a:p>
            <a:r>
              <a:rPr lang="en-US" dirty="0"/>
              <a:t>Issue turned on dispute between Victorian/NSW Supreme Courts – when determining PV: do we assess credibility/reliability or not? </a:t>
            </a:r>
            <a:endParaRPr lang="en-US" b="1" dirty="0"/>
          </a:p>
          <a:p>
            <a:r>
              <a:rPr lang="en-US" b="1" dirty="0"/>
              <a:t>Majority</a:t>
            </a:r>
            <a:r>
              <a:rPr lang="en-US" dirty="0"/>
              <a:t>: NO – proceed on an assumption that the jury will accept evidence, precludes this assessment</a:t>
            </a:r>
          </a:p>
          <a:p>
            <a:r>
              <a:rPr lang="en-US" b="1" dirty="0" err="1"/>
              <a:t>Gageler</a:t>
            </a:r>
            <a:r>
              <a:rPr lang="en-US" b="1" dirty="0"/>
              <a:t> J: </a:t>
            </a:r>
            <a:r>
              <a:rPr lang="en-US" dirty="0"/>
              <a:t>YES, both </a:t>
            </a:r>
          </a:p>
          <a:p>
            <a:r>
              <a:rPr lang="en-US" b="1" dirty="0"/>
              <a:t>Nettle/Gordon JJ: </a:t>
            </a:r>
            <a:r>
              <a:rPr lang="en-US" dirty="0"/>
              <a:t>YES, both </a:t>
            </a:r>
          </a:p>
          <a:p>
            <a:endParaRPr lang="en-US" dirty="0"/>
          </a:p>
          <a:p>
            <a:endParaRPr lang="en-US" dirty="0"/>
          </a:p>
        </p:txBody>
      </p:sp>
    </p:spTree>
    <p:extLst>
      <p:ext uri="{BB962C8B-B14F-4D97-AF65-F5344CB8AC3E}">
        <p14:creationId xmlns:p14="http://schemas.microsoft.com/office/powerpoint/2010/main" val="4174611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4" y="409074"/>
            <a:ext cx="7114721" cy="1174936"/>
          </a:xfrm>
        </p:spPr>
        <p:txBody>
          <a:bodyPr>
            <a:normAutofit fontScale="90000"/>
          </a:bodyPr>
          <a:lstStyle/>
          <a:p>
            <a:br>
              <a:rPr lang="en-US" sz="3600" dirty="0"/>
            </a:br>
            <a:r>
              <a:rPr lang="en-US" sz="3600" dirty="0"/>
              <a:t>Problem with identification evidence post-</a:t>
            </a:r>
            <a:r>
              <a:rPr lang="en-US" sz="3600" i="1" dirty="0"/>
              <a:t>IMM</a:t>
            </a:r>
            <a:r>
              <a:rPr lang="en-US" sz="3600" dirty="0"/>
              <a:t> </a:t>
            </a:r>
          </a:p>
        </p:txBody>
      </p:sp>
      <p:sp>
        <p:nvSpPr>
          <p:cNvPr id="3" name="Content Placeholder 2"/>
          <p:cNvSpPr>
            <a:spLocks noGrp="1"/>
          </p:cNvSpPr>
          <p:nvPr>
            <p:ph idx="1"/>
          </p:nvPr>
        </p:nvSpPr>
        <p:spPr>
          <a:xfrm>
            <a:off x="900114" y="1584010"/>
            <a:ext cx="7345363" cy="4481513"/>
          </a:xfrm>
        </p:spPr>
        <p:txBody>
          <a:bodyPr>
            <a:normAutofit lnSpcReduction="10000"/>
          </a:bodyPr>
          <a:lstStyle/>
          <a:p>
            <a:endParaRPr lang="en-US" dirty="0"/>
          </a:p>
          <a:p>
            <a:r>
              <a:rPr lang="en-US" dirty="0"/>
              <a:t>Any identification generally a positive, black-and-white assertion, i.e. ‘I saw X commit an offence’. </a:t>
            </a:r>
          </a:p>
          <a:p>
            <a:r>
              <a:rPr lang="en-US" dirty="0"/>
              <a:t>If credibility/reliability cannot be assessed then: </a:t>
            </a:r>
          </a:p>
          <a:p>
            <a:pPr marL="0" indent="0">
              <a:buNone/>
            </a:pPr>
            <a:r>
              <a:rPr lang="en-US" dirty="0"/>
              <a:t>Facebook ID hypothetical</a:t>
            </a:r>
          </a:p>
          <a:p>
            <a:pPr marL="0" indent="0">
              <a:buNone/>
            </a:pPr>
            <a:r>
              <a:rPr lang="en-US" dirty="0"/>
              <a:t>AND </a:t>
            </a:r>
          </a:p>
          <a:p>
            <a:pPr marL="0" indent="0">
              <a:buNone/>
            </a:pPr>
            <a:r>
              <a:rPr lang="en-US" dirty="0"/>
              <a:t>ID after properly conducted </a:t>
            </a:r>
            <a:r>
              <a:rPr lang="en-US" dirty="0" err="1"/>
              <a:t>photoboard</a:t>
            </a:r>
            <a:r>
              <a:rPr lang="en-US" dirty="0"/>
              <a:t>….</a:t>
            </a:r>
          </a:p>
          <a:p>
            <a:r>
              <a:rPr lang="en-US" b="1" dirty="0"/>
              <a:t>Same </a:t>
            </a:r>
            <a:r>
              <a:rPr lang="en-US" dirty="0"/>
              <a:t>probative value: highest possible – in a pure identification case, couldn’t be </a:t>
            </a:r>
            <a:r>
              <a:rPr lang="en-US" b="1" dirty="0"/>
              <a:t>more relevant </a:t>
            </a:r>
          </a:p>
          <a:p>
            <a:r>
              <a:rPr lang="en-US" dirty="0"/>
              <a:t>Why ‘degree of relevance’ not complete picture </a:t>
            </a:r>
          </a:p>
        </p:txBody>
      </p:sp>
    </p:spTree>
    <p:extLst>
      <p:ext uri="{BB962C8B-B14F-4D97-AF65-F5344CB8AC3E}">
        <p14:creationId xmlns:p14="http://schemas.microsoft.com/office/powerpoint/2010/main" val="1703113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6590" y="577516"/>
            <a:ext cx="7028246" cy="1276241"/>
          </a:xfrm>
        </p:spPr>
        <p:txBody>
          <a:bodyPr>
            <a:normAutofit/>
          </a:bodyPr>
          <a:lstStyle/>
          <a:p>
            <a:br>
              <a:rPr lang="en-US" sz="3600" dirty="0"/>
            </a:br>
            <a:r>
              <a:rPr lang="en-US" sz="3400" dirty="0"/>
              <a:t>Two takeaways from </a:t>
            </a:r>
            <a:r>
              <a:rPr lang="en-US" sz="3400" i="1" dirty="0"/>
              <a:t>IMM</a:t>
            </a:r>
            <a:endParaRPr lang="en-US" sz="3400" dirty="0"/>
          </a:p>
        </p:txBody>
      </p:sp>
      <p:sp>
        <p:nvSpPr>
          <p:cNvPr id="3" name="Content Placeholder 2"/>
          <p:cNvSpPr>
            <a:spLocks noGrp="1"/>
          </p:cNvSpPr>
          <p:nvPr>
            <p:ph idx="1"/>
          </p:nvPr>
        </p:nvSpPr>
        <p:spPr>
          <a:xfrm>
            <a:off x="986590" y="2033337"/>
            <a:ext cx="7028246" cy="3433010"/>
          </a:xfrm>
        </p:spPr>
        <p:txBody>
          <a:bodyPr/>
          <a:lstStyle/>
          <a:p>
            <a:pPr marL="0" indent="0">
              <a:buNone/>
            </a:pPr>
            <a:r>
              <a:rPr lang="en-US" dirty="0"/>
              <a:t>How to deal with this problem? Two takeaways from </a:t>
            </a:r>
            <a:r>
              <a:rPr lang="en-US" i="1" dirty="0"/>
              <a:t>IMM</a:t>
            </a:r>
            <a:r>
              <a:rPr lang="en-US" dirty="0"/>
              <a:t> that might help</a:t>
            </a:r>
          </a:p>
          <a:p>
            <a:pPr marL="457200" indent="-457200">
              <a:buAutoNum type="arabicPeriod"/>
            </a:pPr>
            <a:endParaRPr lang="en-US" dirty="0"/>
          </a:p>
          <a:p>
            <a:pPr marL="457200" indent="-457200">
              <a:buAutoNum type="arabicPeriod"/>
            </a:pPr>
            <a:r>
              <a:rPr lang="en-US" sz="2200" dirty="0"/>
              <a:t>Justice </a:t>
            </a:r>
            <a:r>
              <a:rPr lang="en-US" sz="2200" dirty="0" err="1"/>
              <a:t>Heydon’s</a:t>
            </a:r>
            <a:r>
              <a:rPr lang="en-US" sz="2200" dirty="0"/>
              <a:t> hypothetical – ‘dark and foggy night’ </a:t>
            </a:r>
          </a:p>
          <a:p>
            <a:pPr marL="457200" indent="-457200">
              <a:buAutoNum type="arabicPeriod"/>
            </a:pPr>
            <a:r>
              <a:rPr lang="en-US" sz="2200" dirty="0"/>
              <a:t>Types of reliability </a:t>
            </a:r>
          </a:p>
        </p:txBody>
      </p:sp>
    </p:spTree>
    <p:extLst>
      <p:ext uri="{BB962C8B-B14F-4D97-AF65-F5344CB8AC3E}">
        <p14:creationId xmlns:p14="http://schemas.microsoft.com/office/powerpoint/2010/main" val="3839892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60"/>
            <a:ext cx="7345362" cy="726129"/>
          </a:xfrm>
        </p:spPr>
        <p:txBody>
          <a:bodyPr>
            <a:normAutofit fontScale="90000"/>
          </a:bodyPr>
          <a:lstStyle/>
          <a:p>
            <a:br>
              <a:rPr lang="en-US" sz="3600" dirty="0"/>
            </a:br>
            <a:br>
              <a:rPr lang="en-US" sz="3600" dirty="0"/>
            </a:br>
            <a:r>
              <a:rPr lang="en-US" sz="3600" dirty="0"/>
              <a:t>Two parts </a:t>
            </a:r>
          </a:p>
        </p:txBody>
      </p:sp>
      <p:sp>
        <p:nvSpPr>
          <p:cNvPr id="3" name="Content Placeholder 2"/>
          <p:cNvSpPr>
            <a:spLocks noGrp="1"/>
          </p:cNvSpPr>
          <p:nvPr>
            <p:ph idx="1"/>
          </p:nvPr>
        </p:nvSpPr>
        <p:spPr>
          <a:xfrm>
            <a:off x="900114" y="1284203"/>
            <a:ext cx="7345363" cy="4781318"/>
          </a:xfrm>
        </p:spPr>
        <p:txBody>
          <a:bodyPr/>
          <a:lstStyle/>
          <a:p>
            <a:endParaRPr lang="en-US" dirty="0"/>
          </a:p>
          <a:p>
            <a:pPr marL="457200" indent="-457200">
              <a:buAutoNum type="arabicPeriod"/>
            </a:pPr>
            <a:endParaRPr lang="en-US" dirty="0"/>
          </a:p>
          <a:p>
            <a:pPr marL="0" indent="0">
              <a:buNone/>
            </a:pPr>
            <a:r>
              <a:rPr lang="en-US" b="1" dirty="0"/>
              <a:t>I. General problems of identification evidence</a:t>
            </a:r>
          </a:p>
          <a:p>
            <a:pPr marL="236538" lvl="1" indent="0">
              <a:buNone/>
            </a:pPr>
            <a:r>
              <a:rPr lang="en-US" dirty="0"/>
              <a:t>	More acute with identifications from social media </a:t>
            </a:r>
          </a:p>
          <a:p>
            <a:pPr marL="457200" indent="-457200">
              <a:buAutoNum type="arabicPeriod"/>
            </a:pPr>
            <a:endParaRPr lang="en-US" i="1" dirty="0"/>
          </a:p>
          <a:p>
            <a:pPr marL="0" indent="0">
              <a:buNone/>
            </a:pPr>
            <a:r>
              <a:rPr lang="en-US" b="1" dirty="0"/>
              <a:t>II. </a:t>
            </a:r>
            <a:r>
              <a:rPr lang="en-US" b="1" i="1" dirty="0"/>
              <a:t>IMM</a:t>
            </a:r>
            <a:r>
              <a:rPr lang="en-US" b="1" dirty="0"/>
              <a:t>, probative value, and (un) reliability  </a:t>
            </a:r>
          </a:p>
          <a:p>
            <a:pPr marL="236538" lvl="1" indent="0">
              <a:buNone/>
            </a:pPr>
            <a:r>
              <a:rPr lang="en-US" dirty="0"/>
              <a:t>	Social media identification a useful analysis tool</a:t>
            </a:r>
          </a:p>
        </p:txBody>
      </p:sp>
    </p:spTree>
    <p:extLst>
      <p:ext uri="{BB962C8B-B14F-4D97-AF65-F5344CB8AC3E}">
        <p14:creationId xmlns:p14="http://schemas.microsoft.com/office/powerpoint/2010/main" val="3714622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Justice </a:t>
            </a:r>
            <a:r>
              <a:rPr lang="en-US" sz="3600" dirty="0" err="1"/>
              <a:t>Heydon’s</a:t>
            </a:r>
            <a:r>
              <a:rPr lang="en-US" sz="3600" dirty="0"/>
              <a:t> hypothetical</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At [50] of </a:t>
            </a:r>
            <a:r>
              <a:rPr lang="en-US" i="1" dirty="0"/>
              <a:t>IMM</a:t>
            </a:r>
            <a:r>
              <a:rPr lang="en-US" dirty="0"/>
              <a:t>: </a:t>
            </a:r>
          </a:p>
          <a:p>
            <a:pPr marL="0" indent="0">
              <a:buNone/>
            </a:pPr>
            <a:r>
              <a:rPr lang="en-US" dirty="0"/>
              <a:t>It must also be understood that the basis upon which a trial judge proceeds, that the jury will accept the evidence taken at its highest, does not distort a finding as to the real probative value of the evidence. The circumstances surrounding the evidence may indicate that its highest level is not very high at all. </a:t>
            </a:r>
            <a:r>
              <a:rPr lang="en-US" b="1" dirty="0"/>
              <a:t>The example given by J D </a:t>
            </a:r>
            <a:r>
              <a:rPr lang="en-US" b="1" dirty="0" err="1"/>
              <a:t>Heydon</a:t>
            </a:r>
            <a:r>
              <a:rPr lang="en-US" b="1" dirty="0"/>
              <a:t> QC was of an identification made very briefly in foggy conditions and in bad light by a witness who did not know the person identified</a:t>
            </a:r>
            <a:r>
              <a:rPr lang="en-US" dirty="0"/>
              <a:t>. As he points out, on one approach it is possible to say that taken at its highest it is as high as any other identification, and then look for particular weaknesses in the evidence (which would include reliability). </a:t>
            </a:r>
            <a:r>
              <a:rPr lang="en-US" b="1" dirty="0"/>
              <a:t>On another approach, it is an identification, but a weak one because it is simply unconvincing. </a:t>
            </a:r>
            <a:r>
              <a:rPr lang="en-US" dirty="0"/>
              <a:t>The former is the approach undertaken by the Victorian Court of Appeal; the latter by the New South Wales Court of Criminal Appeal. </a:t>
            </a:r>
            <a:r>
              <a:rPr lang="en-US" b="1" dirty="0"/>
              <a:t>The point presently to be made is that it is the latter approach which the statute requires. This is the assessment undertaken by the trial judge of the probative value of the evidence</a:t>
            </a:r>
            <a:r>
              <a:rPr lang="en-US" dirty="0"/>
              <a:t>.</a:t>
            </a:r>
            <a:r>
              <a:rPr lang="en-AU" dirty="0"/>
              <a:t> </a:t>
            </a:r>
            <a:endParaRPr lang="en-US" dirty="0"/>
          </a:p>
        </p:txBody>
      </p:sp>
    </p:spTree>
    <p:extLst>
      <p:ext uri="{BB962C8B-B14F-4D97-AF65-F5344CB8AC3E}">
        <p14:creationId xmlns:p14="http://schemas.microsoft.com/office/powerpoint/2010/main" val="485258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348916"/>
            <a:ext cx="7345362" cy="827079"/>
          </a:xfrm>
        </p:spPr>
        <p:txBody>
          <a:bodyPr>
            <a:normAutofit fontScale="90000"/>
          </a:bodyPr>
          <a:lstStyle/>
          <a:p>
            <a:br>
              <a:rPr lang="en-US" sz="3600" dirty="0"/>
            </a:br>
            <a:br>
              <a:rPr lang="en-US" sz="3600" dirty="0"/>
            </a:br>
            <a:r>
              <a:rPr lang="en-US" sz="3600" dirty="0" err="1"/>
              <a:t>Heydon</a:t>
            </a:r>
            <a:r>
              <a:rPr lang="en-US" sz="3600" dirty="0"/>
              <a:t> J’s hypothetical cont’d</a:t>
            </a:r>
          </a:p>
        </p:txBody>
      </p:sp>
      <p:sp>
        <p:nvSpPr>
          <p:cNvPr id="3" name="Content Placeholder 2"/>
          <p:cNvSpPr>
            <a:spLocks noGrp="1"/>
          </p:cNvSpPr>
          <p:nvPr>
            <p:ph idx="1"/>
          </p:nvPr>
        </p:nvSpPr>
        <p:spPr>
          <a:xfrm>
            <a:off x="900114" y="1615031"/>
            <a:ext cx="7345363" cy="4450490"/>
          </a:xfrm>
        </p:spPr>
        <p:txBody>
          <a:bodyPr>
            <a:normAutofit lnSpcReduction="10000"/>
          </a:bodyPr>
          <a:lstStyle/>
          <a:p>
            <a:pPr marL="0" indent="0">
              <a:buNone/>
            </a:pPr>
            <a:endParaRPr lang="en-US" dirty="0"/>
          </a:p>
          <a:p>
            <a:pPr marL="0" indent="0">
              <a:buNone/>
            </a:pPr>
            <a:r>
              <a:rPr lang="en-US" dirty="0"/>
              <a:t>1</a:t>
            </a:r>
            <a:r>
              <a:rPr lang="en-US" baseline="30000" dirty="0"/>
              <a:t>st</a:t>
            </a:r>
            <a:r>
              <a:rPr lang="en-US" dirty="0"/>
              <a:t> question: is ‘simply unconvincing’ a static bar or spectrum? </a:t>
            </a:r>
          </a:p>
          <a:p>
            <a:r>
              <a:rPr lang="en-US" dirty="0"/>
              <a:t>Do circumstances bring ID to a point where it drops off to become ‘simply unconvincing’</a:t>
            </a:r>
          </a:p>
          <a:p>
            <a:r>
              <a:rPr lang="en-US" dirty="0"/>
              <a:t>OR: is it a scale of ‘unconvincingness’?</a:t>
            </a:r>
          </a:p>
          <a:p>
            <a:r>
              <a:rPr lang="en-US" dirty="0"/>
              <a:t>Second makes more sense</a:t>
            </a:r>
          </a:p>
          <a:p>
            <a:r>
              <a:rPr lang="en-US" dirty="0"/>
              <a:t>Problem: appears to simply be another name for unreliability </a:t>
            </a:r>
          </a:p>
          <a:p>
            <a:r>
              <a:rPr lang="en-US" dirty="0"/>
              <a:t>Nevertheless:  VCA in </a:t>
            </a:r>
            <a:r>
              <a:rPr lang="en-US" i="1" dirty="0"/>
              <a:t>Bayley</a:t>
            </a:r>
            <a:r>
              <a:rPr lang="en-US" dirty="0"/>
              <a:t> used </a:t>
            </a:r>
            <a:r>
              <a:rPr lang="en-US" i="1" dirty="0"/>
              <a:t>IMM</a:t>
            </a:r>
            <a:r>
              <a:rPr lang="en-US" dirty="0"/>
              <a:t> to find that Facebook ID in that case was ‘simply unconvincing’, </a:t>
            </a:r>
            <a:r>
              <a:rPr lang="en-US" b="1" dirty="0"/>
              <a:t>lowering its probative value</a:t>
            </a:r>
          </a:p>
          <a:p>
            <a:pPr lvl="1"/>
            <a:r>
              <a:rPr lang="en-US" sz="1800" dirty="0"/>
              <a:t>Relied on delay and displacement rather than ‘foggy night’ </a:t>
            </a:r>
          </a:p>
          <a:p>
            <a:endParaRPr lang="en-US" dirty="0"/>
          </a:p>
          <a:p>
            <a:endParaRPr lang="en-US" dirty="0"/>
          </a:p>
        </p:txBody>
      </p:sp>
    </p:spTree>
    <p:extLst>
      <p:ext uri="{BB962C8B-B14F-4D97-AF65-F5344CB8AC3E}">
        <p14:creationId xmlns:p14="http://schemas.microsoft.com/office/powerpoint/2010/main" val="2642944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4" y="625642"/>
            <a:ext cx="7114721" cy="1228115"/>
          </a:xfrm>
        </p:spPr>
        <p:txBody>
          <a:bodyPr>
            <a:normAutofit/>
          </a:bodyPr>
          <a:lstStyle/>
          <a:p>
            <a:br>
              <a:rPr lang="en-US" sz="3600" dirty="0"/>
            </a:br>
            <a:r>
              <a:rPr lang="en-US" sz="3400" dirty="0"/>
              <a:t>Types of reliability </a:t>
            </a:r>
          </a:p>
        </p:txBody>
      </p:sp>
      <p:sp>
        <p:nvSpPr>
          <p:cNvPr id="3" name="Content Placeholder 2"/>
          <p:cNvSpPr>
            <a:spLocks noGrp="1"/>
          </p:cNvSpPr>
          <p:nvPr>
            <p:ph idx="1"/>
          </p:nvPr>
        </p:nvSpPr>
        <p:spPr>
          <a:xfrm>
            <a:off x="900114" y="1584010"/>
            <a:ext cx="7345363" cy="4481513"/>
          </a:xfrm>
        </p:spPr>
        <p:txBody>
          <a:bodyPr>
            <a:normAutofit/>
          </a:bodyPr>
          <a:lstStyle/>
          <a:p>
            <a:endParaRPr lang="en-US" dirty="0"/>
          </a:p>
          <a:p>
            <a:r>
              <a:rPr lang="en-US" dirty="0"/>
              <a:t>Suggested way of understanding these problems: </a:t>
            </a:r>
            <a:r>
              <a:rPr lang="en-US" b="1" dirty="0"/>
              <a:t>three types of reliability </a:t>
            </a:r>
            <a:endParaRPr lang="en-US" dirty="0"/>
          </a:p>
          <a:p>
            <a:pPr marL="0" indent="0">
              <a:buNone/>
            </a:pPr>
            <a:endParaRPr lang="en-US" dirty="0"/>
          </a:p>
          <a:p>
            <a:pPr marL="0" indent="0">
              <a:buNone/>
            </a:pPr>
            <a:r>
              <a:rPr lang="en-US" dirty="0"/>
              <a:t>1</a:t>
            </a:r>
            <a:r>
              <a:rPr lang="en-US" b="1" dirty="0"/>
              <a:t>.    ‘Personal’ reliability</a:t>
            </a:r>
          </a:p>
          <a:p>
            <a:pPr marL="0" indent="0">
              <a:buNone/>
            </a:pPr>
            <a:r>
              <a:rPr lang="en-US" dirty="0"/>
              <a:t>Per common law: capacity to observe and relay events: </a:t>
            </a:r>
          </a:p>
          <a:p>
            <a:pPr marL="0" indent="0">
              <a:buNone/>
            </a:pPr>
            <a:r>
              <a:rPr lang="en-US" dirty="0"/>
              <a:t>	Sight, hearing, drunkenness, memory </a:t>
            </a:r>
            <a:r>
              <a:rPr lang="en-US" dirty="0" err="1"/>
              <a:t>etc</a:t>
            </a:r>
            <a:r>
              <a:rPr lang="en-US" dirty="0"/>
              <a:t> </a:t>
            </a:r>
          </a:p>
          <a:p>
            <a:pPr marL="0" indent="0">
              <a:buNone/>
            </a:pPr>
            <a:r>
              <a:rPr lang="en-US" dirty="0"/>
              <a:t>	</a:t>
            </a:r>
          </a:p>
        </p:txBody>
      </p:sp>
    </p:spTree>
    <p:extLst>
      <p:ext uri="{BB962C8B-B14F-4D97-AF65-F5344CB8AC3E}">
        <p14:creationId xmlns:p14="http://schemas.microsoft.com/office/powerpoint/2010/main" val="1435431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21472-7163-4842-8CE9-FAF5013213FD}"/>
              </a:ext>
            </a:extLst>
          </p:cNvPr>
          <p:cNvSpPr>
            <a:spLocks noGrp="1"/>
          </p:cNvSpPr>
          <p:nvPr>
            <p:ph type="title"/>
          </p:nvPr>
        </p:nvSpPr>
        <p:spPr>
          <a:xfrm>
            <a:off x="866274" y="685800"/>
            <a:ext cx="7148561" cy="1167957"/>
          </a:xfrm>
        </p:spPr>
        <p:txBody>
          <a:bodyPr/>
          <a:lstStyle/>
          <a:p>
            <a:br>
              <a:rPr lang="en-US" dirty="0"/>
            </a:br>
            <a:r>
              <a:rPr lang="en-US" dirty="0"/>
              <a:t>TYPES OF RELIABILITY CONT’D </a:t>
            </a:r>
          </a:p>
        </p:txBody>
      </p:sp>
      <p:sp>
        <p:nvSpPr>
          <p:cNvPr id="3" name="Content Placeholder 2">
            <a:extLst>
              <a:ext uri="{FF2B5EF4-FFF2-40B4-BE49-F238E27FC236}">
                <a16:creationId xmlns:a16="http://schemas.microsoft.com/office/drawing/2014/main" id="{E1128CF0-D659-6848-86AC-6ACC5F7D6AB9}"/>
              </a:ext>
            </a:extLst>
          </p:cNvPr>
          <p:cNvSpPr>
            <a:spLocks noGrp="1"/>
          </p:cNvSpPr>
          <p:nvPr>
            <p:ph idx="1"/>
          </p:nvPr>
        </p:nvSpPr>
        <p:spPr>
          <a:xfrm>
            <a:off x="866274" y="2033337"/>
            <a:ext cx="7148561" cy="3433010"/>
          </a:xfrm>
        </p:spPr>
        <p:txBody>
          <a:bodyPr/>
          <a:lstStyle/>
          <a:p>
            <a:pPr marL="0" indent="0">
              <a:buNone/>
            </a:pPr>
            <a:endParaRPr lang="en-US" b="1" dirty="0"/>
          </a:p>
          <a:p>
            <a:pPr marL="0" indent="0">
              <a:buNone/>
            </a:pPr>
            <a:r>
              <a:rPr lang="en-US" b="1" dirty="0"/>
              <a:t>2.    Circumstance’ reliability </a:t>
            </a:r>
            <a:r>
              <a:rPr lang="en-US" dirty="0"/>
              <a:t>(</a:t>
            </a:r>
            <a:r>
              <a:rPr lang="en-US" dirty="0" err="1"/>
              <a:t>Heydon’s</a:t>
            </a:r>
            <a:r>
              <a:rPr lang="en-US" dirty="0"/>
              <a:t> hypothetical)</a:t>
            </a:r>
          </a:p>
          <a:p>
            <a:pPr marL="0" indent="0">
              <a:buNone/>
            </a:pPr>
            <a:r>
              <a:rPr lang="en-US" dirty="0"/>
              <a:t>Per </a:t>
            </a:r>
            <a:r>
              <a:rPr lang="en-US" i="1" dirty="0"/>
              <a:t>IMM </a:t>
            </a:r>
            <a:r>
              <a:rPr lang="en-US" dirty="0"/>
              <a:t>majority: ‘unconvincingness </a:t>
            </a:r>
          </a:p>
          <a:p>
            <a:pPr marL="0" indent="0">
              <a:buNone/>
            </a:pPr>
            <a:r>
              <a:rPr lang="en-US" dirty="0"/>
              <a:t>	Factors external to the person: night, fog, raining, delay  </a:t>
            </a:r>
          </a:p>
          <a:p>
            <a:pPr marL="0" indent="0">
              <a:buNone/>
            </a:pPr>
            <a:endParaRPr lang="en-US" dirty="0"/>
          </a:p>
          <a:p>
            <a:pPr marL="0" indent="0">
              <a:buNone/>
            </a:pPr>
            <a:r>
              <a:rPr lang="en-US" dirty="0"/>
              <a:t>Finds conceptual support in </a:t>
            </a:r>
            <a:r>
              <a:rPr lang="en-US" i="1" dirty="0"/>
              <a:t>DPP v Hague </a:t>
            </a:r>
            <a:r>
              <a:rPr lang="en-US" dirty="0"/>
              <a:t>[2018] VSCA 39 </a:t>
            </a:r>
          </a:p>
          <a:p>
            <a:endParaRPr lang="en-US" dirty="0"/>
          </a:p>
        </p:txBody>
      </p:sp>
    </p:spTree>
    <p:extLst>
      <p:ext uri="{BB962C8B-B14F-4D97-AF65-F5344CB8AC3E}">
        <p14:creationId xmlns:p14="http://schemas.microsoft.com/office/powerpoint/2010/main" val="942901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7051F-CEDB-284C-B1D9-87E1F4BCEB8D}"/>
              </a:ext>
            </a:extLst>
          </p:cNvPr>
          <p:cNvSpPr>
            <a:spLocks noGrp="1"/>
          </p:cNvSpPr>
          <p:nvPr>
            <p:ph type="title"/>
          </p:nvPr>
        </p:nvSpPr>
        <p:spPr>
          <a:xfrm>
            <a:off x="938464" y="697832"/>
            <a:ext cx="7076372" cy="1155925"/>
          </a:xfrm>
        </p:spPr>
        <p:txBody>
          <a:bodyPr/>
          <a:lstStyle/>
          <a:p>
            <a:br>
              <a:rPr lang="en-US" dirty="0"/>
            </a:br>
            <a:r>
              <a:rPr lang="en-US" i="1" dirty="0"/>
              <a:t>DPP v HAGUE </a:t>
            </a:r>
            <a:r>
              <a:rPr lang="en-US" dirty="0"/>
              <a:t>[2018] VSCA 39 </a:t>
            </a:r>
          </a:p>
        </p:txBody>
      </p:sp>
      <p:sp>
        <p:nvSpPr>
          <p:cNvPr id="3" name="Content Placeholder 2">
            <a:extLst>
              <a:ext uri="{FF2B5EF4-FFF2-40B4-BE49-F238E27FC236}">
                <a16:creationId xmlns:a16="http://schemas.microsoft.com/office/drawing/2014/main" id="{8E502352-5C32-C842-9F9C-83C7EA6796EC}"/>
              </a:ext>
            </a:extLst>
          </p:cNvPr>
          <p:cNvSpPr>
            <a:spLocks noGrp="1"/>
          </p:cNvSpPr>
          <p:nvPr>
            <p:ph idx="1"/>
          </p:nvPr>
        </p:nvSpPr>
        <p:spPr>
          <a:xfrm>
            <a:off x="938463" y="2033335"/>
            <a:ext cx="7358372" cy="4394359"/>
          </a:xfrm>
        </p:spPr>
        <p:txBody>
          <a:bodyPr>
            <a:normAutofit fontScale="40000" lnSpcReduction="20000"/>
          </a:bodyPr>
          <a:lstStyle/>
          <a:p>
            <a:r>
              <a:rPr lang="en-US" sz="5000" dirty="0"/>
              <a:t>Victorian Court of Appeal decision – uphold DPP appeal against exclusion of ID evidence as ‘reliability/credibility’ considered</a:t>
            </a:r>
          </a:p>
          <a:p>
            <a:r>
              <a:rPr lang="en-US" sz="5000" dirty="0"/>
              <a:t>In so doing </a:t>
            </a:r>
            <a:r>
              <a:rPr lang="en-US" sz="5000" dirty="0" err="1"/>
              <a:t>recognise</a:t>
            </a:r>
            <a:r>
              <a:rPr lang="en-US" sz="5000" dirty="0"/>
              <a:t> ‘circumstance reliability’ as applied in </a:t>
            </a:r>
            <a:r>
              <a:rPr lang="en-US" sz="5000" i="1" dirty="0"/>
              <a:t>Bayley:</a:t>
            </a:r>
          </a:p>
          <a:p>
            <a:pPr marL="0" indent="0">
              <a:buNone/>
            </a:pPr>
            <a:endParaRPr lang="en-US" sz="4200" dirty="0"/>
          </a:p>
          <a:p>
            <a:pPr marL="0" indent="0">
              <a:buNone/>
            </a:pPr>
            <a:r>
              <a:rPr lang="en-US" sz="4500" dirty="0"/>
              <a:t>“Plainly enough, </a:t>
            </a:r>
            <a:r>
              <a:rPr lang="en-US" sz="4500" b="1" dirty="0"/>
              <a:t>the probative value of identification evidence is likely to be affected by ‘surrounding circumstances’</a:t>
            </a:r>
            <a:r>
              <a:rPr lang="en-US" sz="4500" dirty="0"/>
              <a:t> such as: the </a:t>
            </a:r>
            <a:r>
              <a:rPr lang="en-US" sz="4500" b="1" dirty="0"/>
              <a:t>weather conditions </a:t>
            </a:r>
            <a:r>
              <a:rPr lang="en-US" sz="4500" dirty="0"/>
              <a:t>at the time the witness observed the person…; the </a:t>
            </a:r>
            <a:r>
              <a:rPr lang="en-US" sz="4500" b="1" dirty="0"/>
              <a:t>distance</a:t>
            </a:r>
            <a:r>
              <a:rPr lang="en-US" sz="4500" dirty="0"/>
              <a:t> between the witness and that person; and the presence of </a:t>
            </a:r>
            <a:r>
              <a:rPr lang="en-US" sz="4500" b="1" dirty="0"/>
              <a:t>other people </a:t>
            </a:r>
            <a:r>
              <a:rPr lang="en-US" sz="4500" dirty="0"/>
              <a:t>in the vicinity… at the relevant time.”</a:t>
            </a:r>
          </a:p>
          <a:p>
            <a:pPr marL="0" indent="0">
              <a:buNone/>
            </a:pPr>
            <a:endParaRPr lang="en-AU" sz="2500" dirty="0"/>
          </a:p>
        </p:txBody>
      </p:sp>
    </p:spTree>
    <p:extLst>
      <p:ext uri="{BB962C8B-B14F-4D97-AF65-F5344CB8AC3E}">
        <p14:creationId xmlns:p14="http://schemas.microsoft.com/office/powerpoint/2010/main" val="449543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1645B-90B5-EE4F-8C14-7D9EF85B245B}"/>
              </a:ext>
            </a:extLst>
          </p:cNvPr>
          <p:cNvSpPr>
            <a:spLocks noGrp="1"/>
          </p:cNvSpPr>
          <p:nvPr>
            <p:ph type="title"/>
          </p:nvPr>
        </p:nvSpPr>
        <p:spPr>
          <a:xfrm>
            <a:off x="860612" y="753035"/>
            <a:ext cx="7154223" cy="1100722"/>
          </a:xfrm>
        </p:spPr>
        <p:txBody>
          <a:bodyPr/>
          <a:lstStyle/>
          <a:p>
            <a:br>
              <a:rPr lang="en-US" dirty="0"/>
            </a:br>
            <a:r>
              <a:rPr lang="en-US" i="1" dirty="0"/>
              <a:t>DPP v HAGUE – </a:t>
            </a:r>
            <a:r>
              <a:rPr lang="en-US" dirty="0"/>
              <a:t>CONT’D</a:t>
            </a:r>
          </a:p>
        </p:txBody>
      </p:sp>
      <p:sp>
        <p:nvSpPr>
          <p:cNvPr id="3" name="Content Placeholder 2">
            <a:extLst>
              <a:ext uri="{FF2B5EF4-FFF2-40B4-BE49-F238E27FC236}">
                <a16:creationId xmlns:a16="http://schemas.microsoft.com/office/drawing/2014/main" id="{C4640F45-27B7-DA4C-97A8-BDACA60EBBDB}"/>
              </a:ext>
            </a:extLst>
          </p:cNvPr>
          <p:cNvSpPr>
            <a:spLocks noGrp="1"/>
          </p:cNvSpPr>
          <p:nvPr>
            <p:ph idx="1"/>
          </p:nvPr>
        </p:nvSpPr>
        <p:spPr>
          <a:xfrm>
            <a:off x="860612" y="1949824"/>
            <a:ext cx="7154223" cy="3516523"/>
          </a:xfrm>
        </p:spPr>
        <p:txBody>
          <a:bodyPr>
            <a:normAutofit fontScale="92500"/>
          </a:bodyPr>
          <a:lstStyle/>
          <a:p>
            <a:pPr marL="0" indent="0">
              <a:buNone/>
            </a:pPr>
            <a:r>
              <a:rPr lang="en-US" sz="1800" dirty="0"/>
              <a:t>“Thus, as the High Court said in IMM, it would be open to a judge to conclude that the existence of foggy conditions and poor light at the time… </a:t>
            </a:r>
            <a:r>
              <a:rPr lang="en-US" sz="1800" b="1" dirty="0"/>
              <a:t>reduced ‘the extent to which’ </a:t>
            </a:r>
            <a:r>
              <a:rPr lang="en-US" sz="1800" dirty="0"/>
              <a:t>the evidence could rationally affect the assessment of the probability of the existence of a fact in issue. In those circumstances, the ‘highest level’ of the evidence might be assessed as being ‘not very high at all’.”</a:t>
            </a:r>
            <a:endParaRPr lang="en-AU" sz="1800" dirty="0"/>
          </a:p>
          <a:p>
            <a:r>
              <a:rPr lang="en-US" sz="2200" dirty="0"/>
              <a:t>‘extent to which’ – degree of relevance, but not </a:t>
            </a:r>
            <a:r>
              <a:rPr lang="en-US" sz="2200" b="1" dirty="0"/>
              <a:t>content</a:t>
            </a:r>
            <a:r>
              <a:rPr lang="en-US" sz="2200" dirty="0"/>
              <a:t> </a:t>
            </a:r>
          </a:p>
          <a:p>
            <a:r>
              <a:rPr lang="en-US" sz="2200" dirty="0"/>
              <a:t>So probative value not just </a:t>
            </a:r>
            <a:r>
              <a:rPr lang="en-US" sz="2200" b="1" dirty="0"/>
              <a:t>content</a:t>
            </a:r>
            <a:r>
              <a:rPr lang="en-US" sz="2200" dirty="0"/>
              <a:t>, but </a:t>
            </a:r>
            <a:r>
              <a:rPr lang="en-US" sz="2200" b="1" dirty="0"/>
              <a:t>genesis </a:t>
            </a:r>
            <a:r>
              <a:rPr lang="en-US" sz="2200" dirty="0"/>
              <a:t>of evidence</a:t>
            </a:r>
          </a:p>
          <a:p>
            <a:r>
              <a:rPr lang="en-US" sz="2200" dirty="0"/>
              <a:t>Applies to either types of ‘reliability’ as well – reliability of evidence depends on its genesis </a:t>
            </a:r>
          </a:p>
          <a:p>
            <a:pPr marL="0" indent="0">
              <a:buNone/>
            </a:pPr>
            <a:endParaRPr lang="en-US" dirty="0"/>
          </a:p>
        </p:txBody>
      </p:sp>
    </p:spTree>
    <p:extLst>
      <p:ext uri="{BB962C8B-B14F-4D97-AF65-F5344CB8AC3E}">
        <p14:creationId xmlns:p14="http://schemas.microsoft.com/office/powerpoint/2010/main" val="3765291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60"/>
            <a:ext cx="7345362" cy="900475"/>
          </a:xfrm>
        </p:spPr>
        <p:txBody>
          <a:bodyPr>
            <a:normAutofit fontScale="90000"/>
          </a:bodyPr>
          <a:lstStyle/>
          <a:p>
            <a:br>
              <a:rPr lang="en-US" sz="3600" dirty="0"/>
            </a:br>
            <a:br>
              <a:rPr lang="en-US" sz="3600" dirty="0"/>
            </a:br>
            <a:r>
              <a:rPr lang="en-US" sz="3800" dirty="0"/>
              <a:t>Types of reliability cont’d</a:t>
            </a:r>
          </a:p>
        </p:txBody>
      </p:sp>
      <p:sp>
        <p:nvSpPr>
          <p:cNvPr id="3" name="Content Placeholder 2"/>
          <p:cNvSpPr>
            <a:spLocks noGrp="1"/>
          </p:cNvSpPr>
          <p:nvPr>
            <p:ph idx="1"/>
          </p:nvPr>
        </p:nvSpPr>
        <p:spPr>
          <a:xfrm>
            <a:off x="900114" y="1332794"/>
            <a:ext cx="7345363" cy="4732729"/>
          </a:xfrm>
        </p:spPr>
        <p:txBody>
          <a:bodyPr>
            <a:normAutofit fontScale="70000" lnSpcReduction="20000"/>
          </a:bodyPr>
          <a:lstStyle/>
          <a:p>
            <a:pPr marL="0" indent="0">
              <a:buNone/>
            </a:pPr>
            <a:endParaRPr lang="en-US" sz="2800" dirty="0"/>
          </a:p>
          <a:p>
            <a:pPr marL="0" indent="0">
              <a:buNone/>
            </a:pPr>
            <a:endParaRPr lang="en-US" sz="2800" dirty="0"/>
          </a:p>
          <a:p>
            <a:pPr marL="0" indent="0">
              <a:buNone/>
            </a:pPr>
            <a:r>
              <a:rPr lang="en-US" sz="2800" dirty="0"/>
              <a:t>3.    </a:t>
            </a:r>
            <a:r>
              <a:rPr lang="en-US" sz="2800" b="1" dirty="0"/>
              <a:t>‘Categorical’ reliability </a:t>
            </a:r>
          </a:p>
          <a:p>
            <a:pPr marL="0" indent="0">
              <a:buNone/>
            </a:pPr>
            <a:r>
              <a:rPr lang="en-US" sz="2600" dirty="0"/>
              <a:t>Categories of inherently unreliable evidence, - ID, hearsay </a:t>
            </a:r>
            <a:r>
              <a:rPr lang="en-US" sz="2600" dirty="0" err="1"/>
              <a:t>etc</a:t>
            </a:r>
            <a:r>
              <a:rPr lang="en-US" sz="2600" dirty="0"/>
              <a:t> – s165, </a:t>
            </a:r>
            <a:r>
              <a:rPr lang="en-US" sz="2600" i="1" dirty="0"/>
              <a:t>EA</a:t>
            </a:r>
            <a:endParaRPr lang="en-US" sz="2600" dirty="0"/>
          </a:p>
          <a:p>
            <a:pPr marL="0" indent="0">
              <a:buNone/>
            </a:pPr>
            <a:r>
              <a:rPr lang="en-US" sz="2600" dirty="0"/>
              <a:t>Unreliable evidence due to its </a:t>
            </a:r>
            <a:r>
              <a:rPr lang="en-US" sz="2600" b="1" dirty="0"/>
              <a:t>nature</a:t>
            </a:r>
            <a:r>
              <a:rPr lang="en-US" sz="2600" dirty="0"/>
              <a:t>, regardless of personal or circumstance reliability</a:t>
            </a:r>
          </a:p>
          <a:p>
            <a:pPr marL="0" indent="0">
              <a:buNone/>
            </a:pPr>
            <a:r>
              <a:rPr lang="en-US" sz="2300" dirty="0"/>
              <a:t>Nettle and Gordon JJ, </a:t>
            </a:r>
            <a:r>
              <a:rPr lang="en-US" sz="2300" i="1" dirty="0"/>
              <a:t>IMM</a:t>
            </a:r>
            <a:r>
              <a:rPr lang="en-US" sz="2300" dirty="0"/>
              <a:t>: </a:t>
            </a:r>
          </a:p>
          <a:p>
            <a:pPr marL="0" indent="0">
              <a:buNone/>
            </a:pPr>
            <a:r>
              <a:rPr lang="en-US" sz="2300" dirty="0"/>
              <a:t>“Similarly under the Act, the rules of admissibility an exclusion are based on the understanding that some evidence may be so unreliable as to have minimal capacity to bear on the facts. Just as at common law, so too under the Act it is </a:t>
            </a:r>
            <a:r>
              <a:rPr lang="en-US" sz="2300" dirty="0" err="1"/>
              <a:t>recognised</a:t>
            </a:r>
            <a:r>
              <a:rPr lang="en-US" sz="2300" dirty="0"/>
              <a:t> that </a:t>
            </a:r>
            <a:r>
              <a:rPr lang="en-US" sz="2300" b="1" dirty="0"/>
              <a:t>particular categories of evidence</a:t>
            </a:r>
            <a:r>
              <a:rPr lang="en-US" sz="2300" dirty="0"/>
              <a:t> – including hearsay evidence, identification evidence and evidence of bad character (of an accused or witness) </a:t>
            </a:r>
            <a:r>
              <a:rPr lang="en-US" sz="2300" b="1" dirty="0"/>
              <a:t>can be and sometimes are so unreliable </a:t>
            </a:r>
            <a:r>
              <a:rPr lang="en-US" sz="2300" dirty="0"/>
              <a:t>as to make the evidence unsuitable for the jury’s consideration.”</a:t>
            </a:r>
            <a:r>
              <a:rPr lang="en-AU" sz="2300" dirty="0"/>
              <a:t> </a:t>
            </a:r>
            <a:endParaRPr lang="en-US" sz="2300" dirty="0"/>
          </a:p>
        </p:txBody>
      </p:sp>
    </p:spTree>
    <p:extLst>
      <p:ext uri="{BB962C8B-B14F-4D97-AF65-F5344CB8AC3E}">
        <p14:creationId xmlns:p14="http://schemas.microsoft.com/office/powerpoint/2010/main" val="3201649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4" y="782052"/>
            <a:ext cx="7114721" cy="1071705"/>
          </a:xfrm>
        </p:spPr>
        <p:txBody>
          <a:bodyPr>
            <a:normAutofit fontScale="90000"/>
          </a:bodyPr>
          <a:lstStyle/>
          <a:p>
            <a:br>
              <a:rPr lang="en-US" sz="3600" i="1" dirty="0"/>
            </a:br>
            <a:r>
              <a:rPr lang="en-US" sz="3600" i="1" dirty="0"/>
              <a:t>The Queen v Dickman </a:t>
            </a:r>
            <a:r>
              <a:rPr lang="en-US" sz="3600" dirty="0"/>
              <a:t>[2017] HCA 24 </a:t>
            </a:r>
          </a:p>
        </p:txBody>
      </p:sp>
      <p:sp>
        <p:nvSpPr>
          <p:cNvPr id="3" name="Content Placeholder 2"/>
          <p:cNvSpPr>
            <a:spLocks noGrp="1"/>
          </p:cNvSpPr>
          <p:nvPr>
            <p:ph idx="1"/>
          </p:nvPr>
        </p:nvSpPr>
        <p:spPr>
          <a:xfrm>
            <a:off x="900114" y="1584010"/>
            <a:ext cx="7345363" cy="4481513"/>
          </a:xfrm>
        </p:spPr>
        <p:txBody>
          <a:bodyPr>
            <a:normAutofit fontScale="40000" lnSpcReduction="20000"/>
          </a:bodyPr>
          <a:lstStyle/>
          <a:p>
            <a:endParaRPr lang="en-US" sz="2900" dirty="0"/>
          </a:p>
          <a:p>
            <a:r>
              <a:rPr lang="en-US" sz="5000" dirty="0"/>
              <a:t>Unanimous HCA decision supporting conclusion that ‘categorical unreliability’ can affect probative value of evidence post-</a:t>
            </a:r>
            <a:r>
              <a:rPr lang="en-US" sz="5000" i="1" dirty="0"/>
              <a:t>IMM</a:t>
            </a:r>
            <a:endParaRPr lang="en-US" sz="5000" dirty="0"/>
          </a:p>
          <a:p>
            <a:r>
              <a:rPr lang="en-US" sz="5000" dirty="0"/>
              <a:t>Admissibility per s 137 of </a:t>
            </a:r>
            <a:r>
              <a:rPr lang="en-US" sz="5000" dirty="0" err="1"/>
              <a:t>photoboard</a:t>
            </a:r>
            <a:r>
              <a:rPr lang="en-US" sz="5000" dirty="0"/>
              <a:t> ID:</a:t>
            </a:r>
            <a:endParaRPr lang="en-US" sz="3200" b="1" dirty="0"/>
          </a:p>
          <a:p>
            <a:pPr marL="0" indent="0">
              <a:buNone/>
            </a:pPr>
            <a:r>
              <a:rPr lang="en-US" sz="3200" b="1" dirty="0"/>
              <a:t>“[T]here is no dispute that the probative value of the evidence was rightly assessed by the trial judge as low</a:t>
            </a:r>
            <a:r>
              <a:rPr lang="en-US" sz="3200" dirty="0"/>
              <a:t>. This was an estimate that </a:t>
            </a:r>
            <a:r>
              <a:rPr lang="en-US" sz="3200" b="1" dirty="0"/>
              <a:t>did not depend upon his </a:t>
            </a:r>
            <a:r>
              <a:rPr lang="en-US" sz="3200" b="1" dirty="0" err="1"/>
              <a:t>Honour’s</a:t>
            </a:r>
            <a:r>
              <a:rPr lang="en-US" sz="3200" b="1" dirty="0"/>
              <a:t> assessment of </a:t>
            </a:r>
            <a:r>
              <a:rPr lang="en-US" sz="3200" b="1" dirty="0" err="1"/>
              <a:t>Aakbari’s</a:t>
            </a:r>
            <a:r>
              <a:rPr lang="en-US" sz="3200" b="1" dirty="0"/>
              <a:t> truthfulness or reliability as a witness</a:t>
            </a:r>
            <a:r>
              <a:rPr lang="en-US" sz="3200" dirty="0"/>
              <a:t>. Assuming that the jury would accept the August 2011 identification at its highest, it was identification with limited capacity to rationally affect the assessment of the probability that the respondent was the “old man.” </a:t>
            </a:r>
            <a:r>
              <a:rPr lang="en-US" sz="3200" b="1" dirty="0"/>
              <a:t>This is to </a:t>
            </a:r>
            <a:r>
              <a:rPr lang="en-US" sz="3200" b="1" dirty="0" err="1"/>
              <a:t>recognise</a:t>
            </a:r>
            <a:r>
              <a:rPr lang="en-US" sz="3200" b="1" dirty="0"/>
              <a:t> not only the limitations of photographic identification</a:t>
            </a:r>
            <a:r>
              <a:rPr lang="en-US" sz="3200" dirty="0"/>
              <a:t>, but also that the August 211 identification was evidence of </a:t>
            </a:r>
            <a:r>
              <a:rPr lang="en-US" sz="3200" dirty="0" err="1"/>
              <a:t>Aakbari’s</a:t>
            </a:r>
            <a:r>
              <a:rPr lang="en-US" sz="3200" dirty="0"/>
              <a:t> opinion that of the 11 men whose photographs were included in the array, the respondent’s photograph bore the closest resemblance to his recollection of the appearance of the man who had assaulted him two years earlier.</a:t>
            </a:r>
            <a:r>
              <a:rPr lang="en-AU" sz="3200" dirty="0"/>
              <a:t>”</a:t>
            </a:r>
            <a:endParaRPr lang="en-US" sz="2900" dirty="0"/>
          </a:p>
          <a:p>
            <a:r>
              <a:rPr lang="en-US" sz="5000" dirty="0"/>
              <a:t>‘Limitations of photographic identification’ – ‘reliability’ of photographic identification?</a:t>
            </a:r>
          </a:p>
          <a:p>
            <a:pPr marL="0" indent="0">
              <a:buNone/>
            </a:pPr>
            <a:endParaRPr lang="en-US" dirty="0"/>
          </a:p>
        </p:txBody>
      </p:sp>
    </p:spTree>
    <p:extLst>
      <p:ext uri="{BB962C8B-B14F-4D97-AF65-F5344CB8AC3E}">
        <p14:creationId xmlns:p14="http://schemas.microsoft.com/office/powerpoint/2010/main" val="3348636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4" y="745958"/>
            <a:ext cx="7114721" cy="1107800"/>
          </a:xfrm>
        </p:spPr>
        <p:txBody>
          <a:bodyPr>
            <a:normAutofit/>
          </a:bodyPr>
          <a:lstStyle/>
          <a:p>
            <a:br>
              <a:rPr lang="en-US" sz="3600" i="1" dirty="0"/>
            </a:br>
            <a:r>
              <a:rPr lang="en-US" sz="3400" i="1" dirty="0"/>
              <a:t>The Queen v Dickman cont’d</a:t>
            </a:r>
          </a:p>
        </p:txBody>
      </p:sp>
      <p:sp>
        <p:nvSpPr>
          <p:cNvPr id="3" name="Content Placeholder 2"/>
          <p:cNvSpPr>
            <a:spLocks noGrp="1"/>
          </p:cNvSpPr>
          <p:nvPr>
            <p:ph idx="1"/>
          </p:nvPr>
        </p:nvSpPr>
        <p:spPr>
          <a:xfrm>
            <a:off x="900114" y="1584010"/>
            <a:ext cx="7345363" cy="4481513"/>
          </a:xfrm>
        </p:spPr>
        <p:txBody>
          <a:bodyPr/>
          <a:lstStyle/>
          <a:p>
            <a:endParaRPr lang="en-US" dirty="0"/>
          </a:p>
          <a:p>
            <a:r>
              <a:rPr lang="en-US" dirty="0"/>
              <a:t>‘Limitations of photographic evidence’ both: </a:t>
            </a:r>
          </a:p>
          <a:p>
            <a:pPr marL="0" indent="0">
              <a:buNone/>
            </a:pPr>
            <a:r>
              <a:rPr lang="en-US" dirty="0"/>
              <a:t>A ‘categorical’ consideration: photographic evidence </a:t>
            </a:r>
            <a:r>
              <a:rPr lang="en-US" b="1" dirty="0"/>
              <a:t>in general </a:t>
            </a:r>
          </a:p>
          <a:p>
            <a:pPr marL="0" indent="0">
              <a:buNone/>
            </a:pPr>
            <a:r>
              <a:rPr lang="en-US" dirty="0"/>
              <a:t>AND </a:t>
            </a:r>
          </a:p>
          <a:p>
            <a:pPr marL="0" indent="0">
              <a:buNone/>
            </a:pPr>
            <a:r>
              <a:rPr lang="en-US" dirty="0"/>
              <a:t>A factor that lowered probative value </a:t>
            </a:r>
          </a:p>
          <a:p>
            <a:r>
              <a:rPr lang="en-US" dirty="0"/>
              <a:t>HCA determine this in line with </a:t>
            </a:r>
            <a:r>
              <a:rPr lang="en-US" i="1" dirty="0"/>
              <a:t>IMM</a:t>
            </a:r>
            <a:r>
              <a:rPr lang="en-US" dirty="0"/>
              <a:t> despite </a:t>
            </a:r>
            <a:r>
              <a:rPr lang="en-US" b="1" dirty="0"/>
              <a:t>not </a:t>
            </a:r>
            <a:r>
              <a:rPr lang="en-US" dirty="0"/>
              <a:t>considering ‘personal reliability’, being </a:t>
            </a:r>
            <a:r>
              <a:rPr lang="en-US" dirty="0" err="1"/>
              <a:t>Aakbari’s</a:t>
            </a:r>
            <a:r>
              <a:rPr lang="en-US" dirty="0"/>
              <a:t> ‘truthfulness or reliability as a witness’</a:t>
            </a:r>
          </a:p>
          <a:p>
            <a:r>
              <a:rPr lang="en-US" dirty="0"/>
              <a:t>HCA careful not to use term ‘reliability’, but ‘limitations’</a:t>
            </a:r>
          </a:p>
        </p:txBody>
      </p:sp>
    </p:spTree>
    <p:extLst>
      <p:ext uri="{BB962C8B-B14F-4D97-AF65-F5344CB8AC3E}">
        <p14:creationId xmlns:p14="http://schemas.microsoft.com/office/powerpoint/2010/main" val="4223930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60"/>
            <a:ext cx="7345362" cy="994555"/>
          </a:xfrm>
        </p:spPr>
        <p:txBody>
          <a:bodyPr>
            <a:normAutofit fontScale="90000"/>
          </a:bodyPr>
          <a:lstStyle/>
          <a:p>
            <a:r>
              <a:rPr lang="en-US" sz="3600" dirty="0"/>
              <a:t>Categories of reliability applied to Facebook hypothetical</a:t>
            </a:r>
          </a:p>
        </p:txBody>
      </p:sp>
      <p:sp>
        <p:nvSpPr>
          <p:cNvPr id="3" name="Content Placeholder 2"/>
          <p:cNvSpPr>
            <a:spLocks noGrp="1"/>
          </p:cNvSpPr>
          <p:nvPr>
            <p:ph idx="1"/>
          </p:nvPr>
        </p:nvSpPr>
        <p:spPr>
          <a:xfrm>
            <a:off x="900114" y="1473911"/>
            <a:ext cx="7345363" cy="4591610"/>
          </a:xfrm>
        </p:spPr>
        <p:txBody>
          <a:bodyPr>
            <a:normAutofit/>
          </a:bodyPr>
          <a:lstStyle/>
          <a:p>
            <a:pPr marL="457200" indent="-457200">
              <a:buAutoNum type="arabicPeriod"/>
            </a:pPr>
            <a:endParaRPr lang="en-US" dirty="0"/>
          </a:p>
          <a:p>
            <a:pPr marL="0" indent="0">
              <a:buNone/>
            </a:pPr>
            <a:r>
              <a:rPr lang="en-US" dirty="0"/>
              <a:t>1.    </a:t>
            </a:r>
            <a:r>
              <a:rPr lang="en-US" b="1" dirty="0"/>
              <a:t>Personal reliability </a:t>
            </a:r>
          </a:p>
          <a:p>
            <a:pPr marL="0" indent="0">
              <a:buNone/>
            </a:pPr>
            <a:r>
              <a:rPr lang="en-US" dirty="0"/>
              <a:t>That Jane was ‘slightly short-sighted’ is clearly a factor that affects her personal reliability – unable to be considered in assessing PV </a:t>
            </a:r>
          </a:p>
          <a:p>
            <a:pPr marL="0" indent="0">
              <a:buNone/>
            </a:pPr>
            <a:r>
              <a:rPr lang="en-US" dirty="0"/>
              <a:t>2.    </a:t>
            </a:r>
            <a:r>
              <a:rPr lang="en-US" b="1" dirty="0"/>
              <a:t>Circumstance reliability </a:t>
            </a:r>
          </a:p>
          <a:p>
            <a:pPr marL="0" indent="0">
              <a:buNone/>
            </a:pPr>
            <a:r>
              <a:rPr lang="en-US" dirty="0"/>
              <a:t>Only saw offender for ‘seconds’ – circumstance reliability, might affect PV per ‘unconvincingness’ and </a:t>
            </a:r>
            <a:r>
              <a:rPr lang="en-US" i="1" dirty="0"/>
              <a:t>R v Bayley </a:t>
            </a:r>
            <a:r>
              <a:rPr lang="en-US" dirty="0"/>
              <a:t>and </a:t>
            </a:r>
            <a:r>
              <a:rPr lang="en-US" i="1" dirty="0"/>
              <a:t>DPP v Hague</a:t>
            </a:r>
            <a:endParaRPr lang="en-US" dirty="0"/>
          </a:p>
          <a:p>
            <a:pPr marL="0" indent="0">
              <a:buNone/>
            </a:pPr>
            <a:r>
              <a:rPr lang="en-US" dirty="0"/>
              <a:t>3.    </a:t>
            </a:r>
            <a:r>
              <a:rPr lang="en-US" b="1" dirty="0"/>
              <a:t>Categorical reliability </a:t>
            </a:r>
          </a:p>
          <a:p>
            <a:pPr marL="0" indent="0">
              <a:buNone/>
            </a:pPr>
            <a:r>
              <a:rPr lang="en-US" dirty="0"/>
              <a:t>Identification evidence with risks of displacement/suggestion, would affect PV per </a:t>
            </a:r>
            <a:r>
              <a:rPr lang="en-US" i="1" dirty="0"/>
              <a:t>R v </a:t>
            </a:r>
            <a:r>
              <a:rPr lang="en-US" i="1" dirty="0" err="1"/>
              <a:t>Dickman</a:t>
            </a:r>
            <a:endParaRPr lang="en-US" dirty="0"/>
          </a:p>
        </p:txBody>
      </p:sp>
    </p:spTree>
    <p:extLst>
      <p:ext uri="{BB962C8B-B14F-4D97-AF65-F5344CB8AC3E}">
        <p14:creationId xmlns:p14="http://schemas.microsoft.com/office/powerpoint/2010/main" val="3678469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396846"/>
            <a:ext cx="7345362" cy="634954"/>
          </a:xfrm>
        </p:spPr>
        <p:txBody>
          <a:bodyPr>
            <a:noAutofit/>
          </a:bodyPr>
          <a:lstStyle/>
          <a:p>
            <a:br>
              <a:rPr lang="en-US" sz="3600" dirty="0"/>
            </a:br>
            <a:r>
              <a:rPr lang="en-US" sz="3600" dirty="0"/>
              <a:t>Topics </a:t>
            </a:r>
          </a:p>
        </p:txBody>
      </p:sp>
      <p:sp>
        <p:nvSpPr>
          <p:cNvPr id="3" name="Content Placeholder 2"/>
          <p:cNvSpPr>
            <a:spLocks noGrp="1"/>
          </p:cNvSpPr>
          <p:nvPr>
            <p:ph idx="1"/>
          </p:nvPr>
        </p:nvSpPr>
        <p:spPr>
          <a:xfrm>
            <a:off x="900114" y="1439121"/>
            <a:ext cx="7345363" cy="4652471"/>
          </a:xfrm>
        </p:spPr>
        <p:txBody>
          <a:bodyPr>
            <a:normAutofit/>
          </a:bodyPr>
          <a:lstStyle/>
          <a:p>
            <a:endParaRPr lang="en-US" dirty="0"/>
          </a:p>
          <a:p>
            <a:pPr marL="0" indent="0">
              <a:buNone/>
            </a:pPr>
            <a:r>
              <a:rPr lang="en-US" b="1" dirty="0"/>
              <a:t>1. General problems of identification evidence </a:t>
            </a:r>
          </a:p>
          <a:p>
            <a:r>
              <a:rPr lang="en-US" dirty="0"/>
              <a:t>A) Facebook identification: factual hypothetical</a:t>
            </a:r>
          </a:p>
          <a:p>
            <a:r>
              <a:rPr lang="en-US" dirty="0"/>
              <a:t>B) Dangers of identification evidence</a:t>
            </a:r>
          </a:p>
          <a:p>
            <a:r>
              <a:rPr lang="en-US" dirty="0"/>
              <a:t>C) Facebook cases </a:t>
            </a:r>
          </a:p>
          <a:p>
            <a:pPr marL="0" indent="0">
              <a:buNone/>
            </a:pPr>
            <a:endParaRPr lang="en-US" dirty="0"/>
          </a:p>
          <a:p>
            <a:pPr marL="0" indent="0">
              <a:buNone/>
            </a:pPr>
            <a:r>
              <a:rPr lang="en-US" b="1" dirty="0"/>
              <a:t>II. </a:t>
            </a:r>
            <a:r>
              <a:rPr lang="en-US" b="1" i="1" dirty="0"/>
              <a:t>IMM</a:t>
            </a:r>
            <a:r>
              <a:rPr lang="en-US" b="1" dirty="0"/>
              <a:t>, probative value, and (un) reliability </a:t>
            </a:r>
          </a:p>
          <a:p>
            <a:r>
              <a:rPr lang="en-US" dirty="0"/>
              <a:t>D) s 137 and probative value after </a:t>
            </a:r>
            <a:r>
              <a:rPr lang="en-US" i="1" dirty="0"/>
              <a:t>IMM</a:t>
            </a:r>
            <a:endParaRPr lang="en-US" dirty="0"/>
          </a:p>
          <a:p>
            <a:r>
              <a:rPr lang="en-US" dirty="0"/>
              <a:t>E) Three categories of reliability</a:t>
            </a:r>
          </a:p>
          <a:p>
            <a:endParaRPr lang="en-US" dirty="0"/>
          </a:p>
          <a:p>
            <a:endParaRPr lang="en-US" dirty="0"/>
          </a:p>
        </p:txBody>
      </p:sp>
    </p:spTree>
    <p:extLst>
      <p:ext uri="{BB962C8B-B14F-4D97-AF65-F5344CB8AC3E}">
        <p14:creationId xmlns:p14="http://schemas.microsoft.com/office/powerpoint/2010/main" val="3704231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i="1" dirty="0"/>
              <a:t>Where to from here?</a:t>
            </a:r>
          </a:p>
        </p:txBody>
      </p:sp>
      <p:sp>
        <p:nvSpPr>
          <p:cNvPr id="3" name="Content Placeholder 2"/>
          <p:cNvSpPr>
            <a:spLocks noGrp="1"/>
          </p:cNvSpPr>
          <p:nvPr>
            <p:ph idx="1"/>
          </p:nvPr>
        </p:nvSpPr>
        <p:spPr>
          <a:xfrm>
            <a:off x="900114" y="1740472"/>
            <a:ext cx="7345363" cy="4325051"/>
          </a:xfrm>
        </p:spPr>
        <p:txBody>
          <a:bodyPr/>
          <a:lstStyle/>
          <a:p>
            <a:endParaRPr lang="en-US" dirty="0"/>
          </a:p>
          <a:p>
            <a:r>
              <a:rPr lang="en-US" dirty="0"/>
              <a:t>Question of assessing probative value conceptually very difficult </a:t>
            </a:r>
          </a:p>
          <a:p>
            <a:r>
              <a:rPr lang="en-US" dirty="0"/>
              <a:t>Cases where courts are coming to very different conclusions about PV of evidence </a:t>
            </a:r>
          </a:p>
          <a:p>
            <a:r>
              <a:rPr lang="en-US" dirty="0"/>
              <a:t>Identification evidence, and categories of reliability, a useful tool to assess and unpack probative value post-</a:t>
            </a:r>
            <a:r>
              <a:rPr lang="en-US" i="1" dirty="0"/>
              <a:t>IMM</a:t>
            </a:r>
            <a:r>
              <a:rPr lang="en-US" dirty="0"/>
              <a:t>?</a:t>
            </a:r>
          </a:p>
          <a:p>
            <a:r>
              <a:rPr lang="en-US" dirty="0"/>
              <a:t>Increasing use of social media will force courts to confront these difficult questions more and more often</a:t>
            </a:r>
          </a:p>
        </p:txBody>
      </p:sp>
    </p:spTree>
    <p:extLst>
      <p:ext uri="{BB962C8B-B14F-4D97-AF65-F5344CB8AC3E}">
        <p14:creationId xmlns:p14="http://schemas.microsoft.com/office/powerpoint/2010/main" val="3166702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145" y="244158"/>
            <a:ext cx="7345362" cy="743676"/>
          </a:xfrm>
        </p:spPr>
        <p:txBody>
          <a:bodyPr>
            <a:normAutofit fontScale="90000"/>
          </a:bodyPr>
          <a:lstStyle/>
          <a:p>
            <a:r>
              <a:rPr lang="en-US" sz="3600" b="1" dirty="0"/>
              <a:t>PART 1: ID EVIDENCE</a:t>
            </a:r>
            <a:br>
              <a:rPr lang="en-US" sz="3600" dirty="0"/>
            </a:br>
            <a:br>
              <a:rPr lang="en-US" sz="3600" dirty="0"/>
            </a:br>
            <a:r>
              <a:rPr lang="en-US" sz="3600" dirty="0"/>
              <a:t>A) Facebook hypothetical</a:t>
            </a:r>
          </a:p>
        </p:txBody>
      </p:sp>
      <p:sp>
        <p:nvSpPr>
          <p:cNvPr id="3" name="Content Placeholder 2"/>
          <p:cNvSpPr>
            <a:spLocks noGrp="1"/>
          </p:cNvSpPr>
          <p:nvPr>
            <p:ph idx="1"/>
          </p:nvPr>
        </p:nvSpPr>
        <p:spPr>
          <a:xfrm>
            <a:off x="900114" y="1442554"/>
            <a:ext cx="7345363" cy="4622969"/>
          </a:xfrm>
        </p:spPr>
        <p:txBody>
          <a:bodyPr>
            <a:normAutofit fontScale="85000" lnSpcReduction="10000"/>
          </a:bodyPr>
          <a:lstStyle/>
          <a:p>
            <a:pPr marL="0" indent="0">
              <a:buNone/>
            </a:pPr>
            <a:endParaRPr lang="en-US" dirty="0"/>
          </a:p>
          <a:p>
            <a:pPr marL="0" indent="0">
              <a:buNone/>
            </a:pPr>
            <a:r>
              <a:rPr lang="en-US" dirty="0"/>
              <a:t>A woman, Jane, is sitting in the kitchen of her home. Without warning, a man bursts in the front door, holding a knife. He is unknown to her. He grabs Jane’s handbag, which is sitting on the kitchen table, and flees. The interaction is over in seconds, but Jane was able to see the man’s face and make some general observations about him. Jane didn’t have her glasses on at the time, and she is very slightly short-sighted. Jane’s friend Sue was in the other room, with a window out onto the street. Afterwards, Jane describes the man to Sue. Sue says “I saw that same man run past the window, and though I couldn’t really see his face it looked like a man called Andrew Jones – I sort of know his mother, they live in the next suburb.” Sue opens Facebook on her phone, and finds a photo of Andrew Jones. She shows the photo to Jane and says “it was him, wasn’t it?” Sue looks at it and says “yes that’s him, I’m sure of it.” They tell police and provide the above version of events, and Andrew Jones is later charged with Robbery.</a:t>
            </a:r>
            <a:endParaRPr lang="en-AU" dirty="0"/>
          </a:p>
          <a:p>
            <a:endParaRPr lang="en-US" dirty="0"/>
          </a:p>
        </p:txBody>
      </p:sp>
    </p:spTree>
    <p:extLst>
      <p:ext uri="{BB962C8B-B14F-4D97-AF65-F5344CB8AC3E}">
        <p14:creationId xmlns:p14="http://schemas.microsoft.com/office/powerpoint/2010/main" val="1278377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6200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60"/>
            <a:ext cx="7345362" cy="633917"/>
          </a:xfrm>
        </p:spPr>
        <p:txBody>
          <a:bodyPr>
            <a:normAutofit fontScale="90000"/>
          </a:bodyPr>
          <a:lstStyle/>
          <a:p>
            <a:br>
              <a:rPr lang="en-US" sz="3600" dirty="0"/>
            </a:br>
            <a:r>
              <a:rPr lang="en-US" sz="3600" dirty="0"/>
              <a:t>B</a:t>
            </a:r>
            <a:r>
              <a:rPr lang="en-US" sz="3800" dirty="0"/>
              <a:t>) General dangers of IDENTIFICATION evidence</a:t>
            </a:r>
          </a:p>
        </p:txBody>
      </p:sp>
      <p:sp>
        <p:nvSpPr>
          <p:cNvPr id="3" name="Content Placeholder 2"/>
          <p:cNvSpPr>
            <a:spLocks noGrp="1"/>
          </p:cNvSpPr>
          <p:nvPr>
            <p:ph idx="1"/>
          </p:nvPr>
        </p:nvSpPr>
        <p:spPr>
          <a:xfrm>
            <a:off x="900114" y="1254393"/>
            <a:ext cx="7345363" cy="4811128"/>
          </a:xfrm>
        </p:spPr>
        <p:txBody>
          <a:bodyPr wrap="square" tIns="46800" rIns="90000">
            <a:normAutofit fontScale="92500" lnSpcReduction="10000"/>
          </a:bodyPr>
          <a:lstStyle/>
          <a:p>
            <a:pPr marL="0" indent="0">
              <a:buNone/>
            </a:pPr>
            <a:endParaRPr lang="en-US" dirty="0"/>
          </a:p>
          <a:p>
            <a:endParaRPr lang="en-US" dirty="0"/>
          </a:p>
          <a:p>
            <a:r>
              <a:rPr lang="en-US" dirty="0"/>
              <a:t>Dangers: danger of misidentification </a:t>
            </a:r>
          </a:p>
          <a:p>
            <a:r>
              <a:rPr lang="en-US" dirty="0"/>
              <a:t>Numerous wrongful convictions </a:t>
            </a:r>
          </a:p>
          <a:p>
            <a:r>
              <a:rPr lang="en-US" dirty="0"/>
              <a:t>Warnings in Evidence Acts – s116 and s165</a:t>
            </a:r>
          </a:p>
          <a:p>
            <a:r>
              <a:rPr lang="en-US" dirty="0"/>
              <a:t>Mason J in </a:t>
            </a:r>
            <a:r>
              <a:rPr lang="en-US" i="1" dirty="0"/>
              <a:t>Alexander v R </a:t>
            </a:r>
            <a:r>
              <a:rPr lang="en-US" dirty="0"/>
              <a:t>(1981) 145 CLR 395: </a:t>
            </a:r>
          </a:p>
          <a:p>
            <a:pPr marL="0" indent="0">
              <a:buNone/>
            </a:pPr>
            <a:r>
              <a:rPr lang="en-US" sz="1800" dirty="0"/>
              <a:t>“Identification is notoriously uncertain. It depends upon so many variables. They include the difficulty one has in recognizing on a subsequent occasion a person observed, perhaps fleetingly, on a former occasion; the extent of the opportunity for observation in a variety of circumstances; the vagaries of human perception and recollection; and the tendency of the mind to respond to suggestions, notably </a:t>
            </a:r>
            <a:r>
              <a:rPr lang="en-US" sz="1800" b="1" dirty="0"/>
              <a:t>the tendency to substitute a photographic image once seen for a hazy recollection of the person initially observed</a:t>
            </a:r>
            <a:r>
              <a:rPr lang="en-US" sz="1800" dirty="0"/>
              <a:t>.”</a:t>
            </a:r>
            <a:r>
              <a:rPr lang="en-AU" sz="1800" dirty="0"/>
              <a:t> </a:t>
            </a:r>
            <a:endParaRPr lang="en-US" sz="1800" dirty="0"/>
          </a:p>
        </p:txBody>
      </p:sp>
    </p:spTree>
    <p:extLst>
      <p:ext uri="{BB962C8B-B14F-4D97-AF65-F5344CB8AC3E}">
        <p14:creationId xmlns:p14="http://schemas.microsoft.com/office/powerpoint/2010/main" val="3989085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58"/>
            <a:ext cx="7345362" cy="727996"/>
          </a:xfrm>
        </p:spPr>
        <p:txBody>
          <a:bodyPr>
            <a:normAutofit fontScale="90000"/>
          </a:bodyPr>
          <a:lstStyle/>
          <a:p>
            <a:br>
              <a:rPr lang="en-US" sz="3600" dirty="0"/>
            </a:br>
            <a:br>
              <a:rPr lang="en-US" sz="3600" dirty="0"/>
            </a:br>
            <a:r>
              <a:rPr lang="en-US" sz="4000" dirty="0"/>
              <a:t>Displacement </a:t>
            </a:r>
          </a:p>
        </p:txBody>
      </p:sp>
      <p:sp>
        <p:nvSpPr>
          <p:cNvPr id="3" name="Content Placeholder 2"/>
          <p:cNvSpPr>
            <a:spLocks noGrp="1"/>
          </p:cNvSpPr>
          <p:nvPr>
            <p:ph idx="1"/>
          </p:nvPr>
        </p:nvSpPr>
        <p:spPr>
          <a:xfrm>
            <a:off x="900114" y="1254393"/>
            <a:ext cx="7345363" cy="4811128"/>
          </a:xfrm>
        </p:spPr>
        <p:txBody>
          <a:bodyPr/>
          <a:lstStyle/>
          <a:p>
            <a:endParaRPr lang="en-US" dirty="0"/>
          </a:p>
          <a:p>
            <a:endParaRPr lang="en-US" dirty="0"/>
          </a:p>
          <a:p>
            <a:r>
              <a:rPr lang="en-US" dirty="0"/>
              <a:t>Risk of Mason J’s psychological phenomenon of displacement </a:t>
            </a:r>
          </a:p>
          <a:p>
            <a:r>
              <a:rPr lang="en-US" dirty="0"/>
              <a:t>Also described by Murphy J in </a:t>
            </a:r>
            <a:r>
              <a:rPr lang="en-US" i="1" dirty="0"/>
              <a:t>Alexander v R</a:t>
            </a:r>
            <a:r>
              <a:rPr lang="en-US" dirty="0"/>
              <a:t> (1981) 145 CLR 395: </a:t>
            </a:r>
          </a:p>
          <a:p>
            <a:pPr marL="0" indent="0">
              <a:buNone/>
            </a:pPr>
            <a:r>
              <a:rPr lang="en-AU" sz="1800" dirty="0"/>
              <a:t>“Lastly, there is the "displacement" effect. Having been shown a photograph, the memory of it may be more clearly retained than the memory of the original sighting of the offender and may, accordingly, displace that original memory.” </a:t>
            </a:r>
          </a:p>
          <a:p>
            <a:pPr marL="0" indent="0">
              <a:buNone/>
            </a:pPr>
            <a:r>
              <a:rPr lang="en-US" sz="1800" dirty="0"/>
              <a:t>“The general dangers in identification of a stranger are compounded when the first identification after the crime is from a photograph. The well-known ‘displacement’ effect tends to reduce the reliability of a later identification.”</a:t>
            </a:r>
            <a:r>
              <a:rPr lang="en-AU" sz="1800" dirty="0"/>
              <a:t> </a:t>
            </a:r>
            <a:endParaRPr lang="en-US" sz="1800" dirty="0"/>
          </a:p>
        </p:txBody>
      </p:sp>
    </p:spTree>
    <p:extLst>
      <p:ext uri="{BB962C8B-B14F-4D97-AF65-F5344CB8AC3E}">
        <p14:creationId xmlns:p14="http://schemas.microsoft.com/office/powerpoint/2010/main" val="2682907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60"/>
            <a:ext cx="7345362" cy="900475"/>
          </a:xfrm>
        </p:spPr>
        <p:txBody>
          <a:bodyPr>
            <a:normAutofit fontScale="90000"/>
          </a:bodyPr>
          <a:lstStyle/>
          <a:p>
            <a:br>
              <a:rPr lang="en-US" sz="3600" dirty="0"/>
            </a:br>
            <a:br>
              <a:rPr lang="en-US" sz="3600" dirty="0"/>
            </a:br>
            <a:r>
              <a:rPr lang="en-US" sz="3800" dirty="0"/>
              <a:t>Displacement and social media</a:t>
            </a:r>
          </a:p>
        </p:txBody>
      </p:sp>
      <p:sp>
        <p:nvSpPr>
          <p:cNvPr id="3" name="Content Placeholder 2"/>
          <p:cNvSpPr>
            <a:spLocks noGrp="1"/>
          </p:cNvSpPr>
          <p:nvPr>
            <p:ph idx="1"/>
          </p:nvPr>
        </p:nvSpPr>
        <p:spPr>
          <a:xfrm>
            <a:off x="900114" y="1379834"/>
            <a:ext cx="7345363" cy="4685689"/>
          </a:xfrm>
        </p:spPr>
        <p:txBody>
          <a:bodyPr/>
          <a:lstStyle/>
          <a:p>
            <a:endParaRPr lang="en-US" dirty="0"/>
          </a:p>
          <a:p>
            <a:endParaRPr lang="en-US" dirty="0"/>
          </a:p>
          <a:p>
            <a:r>
              <a:rPr lang="en-US" dirty="0"/>
              <a:t>Historically: witnesses shown physical photo of accused, then later undertake a photo board ID from which they pick the accused </a:t>
            </a:r>
          </a:p>
          <a:p>
            <a:r>
              <a:rPr lang="en-US" dirty="0"/>
              <a:t>Little difference between historical examples and hypothetical </a:t>
            </a:r>
          </a:p>
          <a:p>
            <a:r>
              <a:rPr lang="en-US" dirty="0"/>
              <a:t>Suggestibility + no ‘foils’ as in photo board </a:t>
            </a:r>
          </a:p>
          <a:p>
            <a:r>
              <a:rPr lang="en-US" dirty="0"/>
              <a:t>Concern: will happen much more often than historical examples </a:t>
            </a:r>
          </a:p>
          <a:p>
            <a:r>
              <a:rPr lang="en-US" dirty="0"/>
              <a:t>Evidence tainted before Police involvement </a:t>
            </a:r>
          </a:p>
        </p:txBody>
      </p:sp>
    </p:spTree>
    <p:extLst>
      <p:ext uri="{BB962C8B-B14F-4D97-AF65-F5344CB8AC3E}">
        <p14:creationId xmlns:p14="http://schemas.microsoft.com/office/powerpoint/2010/main" val="3656143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58"/>
            <a:ext cx="7345362" cy="790716"/>
          </a:xfrm>
        </p:spPr>
        <p:txBody>
          <a:bodyPr>
            <a:normAutofit fontScale="90000"/>
          </a:bodyPr>
          <a:lstStyle/>
          <a:p>
            <a:br>
              <a:rPr lang="en-US" sz="3600" dirty="0"/>
            </a:br>
            <a:br>
              <a:rPr lang="en-US" sz="3600" dirty="0"/>
            </a:br>
            <a:r>
              <a:rPr lang="en-US" sz="3600" dirty="0"/>
              <a:t>Recognition and displacement</a:t>
            </a:r>
          </a:p>
        </p:txBody>
      </p:sp>
      <p:sp>
        <p:nvSpPr>
          <p:cNvPr id="3" name="Content Placeholder 2"/>
          <p:cNvSpPr>
            <a:spLocks noGrp="1"/>
          </p:cNvSpPr>
          <p:nvPr>
            <p:ph idx="1"/>
          </p:nvPr>
        </p:nvSpPr>
        <p:spPr>
          <a:xfrm>
            <a:off x="900114" y="1270073"/>
            <a:ext cx="7345363" cy="4795448"/>
          </a:xfrm>
        </p:spPr>
        <p:txBody>
          <a:bodyPr>
            <a:normAutofit/>
          </a:bodyPr>
          <a:lstStyle/>
          <a:p>
            <a:endParaRPr lang="en-US" dirty="0"/>
          </a:p>
          <a:p>
            <a:endParaRPr lang="en-US" dirty="0"/>
          </a:p>
          <a:p>
            <a:r>
              <a:rPr lang="en-US" dirty="0"/>
              <a:t>Displacement possible when identifier </a:t>
            </a:r>
            <a:r>
              <a:rPr lang="en-US" dirty="0" err="1"/>
              <a:t>recognises</a:t>
            </a:r>
            <a:r>
              <a:rPr lang="en-US" dirty="0"/>
              <a:t> offender?</a:t>
            </a:r>
          </a:p>
          <a:p>
            <a:r>
              <a:rPr lang="en-US" dirty="0"/>
              <a:t>Will depend on degree of recognition </a:t>
            </a:r>
          </a:p>
          <a:p>
            <a:r>
              <a:rPr lang="en-US" i="1" dirty="0"/>
              <a:t>Carr v R</a:t>
            </a:r>
            <a:r>
              <a:rPr lang="en-US" dirty="0"/>
              <a:t> (2000) 117 A </a:t>
            </a:r>
            <a:r>
              <a:rPr lang="en-US" dirty="0" err="1"/>
              <a:t>Crim</a:t>
            </a:r>
            <a:r>
              <a:rPr lang="en-US" dirty="0"/>
              <a:t> R 272: Tasmanian CCA</a:t>
            </a:r>
          </a:p>
          <a:p>
            <a:pPr marL="0" indent="0">
              <a:buNone/>
            </a:pPr>
            <a:r>
              <a:rPr lang="en-US" sz="1800" dirty="0"/>
              <a:t>‘recognition’ cases will often involve just as much danger of mistaken identification as cases involving persons first seen at the times of their alleged crimes [</a:t>
            </a:r>
            <a:r>
              <a:rPr lang="is-IS" sz="1800" dirty="0"/>
              <a:t>…] [danger will depend on </a:t>
            </a:r>
            <a:r>
              <a:rPr lang="is-IS" sz="1800" b="1" dirty="0"/>
              <a:t>the degree of familiarity of the witness with the accused.</a:t>
            </a:r>
            <a:r>
              <a:rPr lang="is-IS" sz="1800" dirty="0"/>
              <a:t>’</a:t>
            </a:r>
            <a:endParaRPr lang="en-US" sz="1800" dirty="0"/>
          </a:p>
          <a:p>
            <a:r>
              <a:rPr lang="en-US" dirty="0"/>
              <a:t>Hypothetical: Sue makes identification, not Mary – displacement still possible –  ‘knows of’ – has suggested to </a:t>
            </a:r>
            <a:r>
              <a:rPr lang="en-US" i="1" dirty="0"/>
              <a:t>herself </a:t>
            </a:r>
          </a:p>
          <a:p>
            <a:endParaRPr lang="en-US" dirty="0"/>
          </a:p>
        </p:txBody>
      </p:sp>
    </p:spTree>
    <p:extLst>
      <p:ext uri="{BB962C8B-B14F-4D97-AF65-F5344CB8AC3E}">
        <p14:creationId xmlns:p14="http://schemas.microsoft.com/office/powerpoint/2010/main" val="3599544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13" y="244158"/>
            <a:ext cx="7345362" cy="790716"/>
          </a:xfrm>
        </p:spPr>
        <p:txBody>
          <a:bodyPr>
            <a:normAutofit fontScale="90000"/>
          </a:bodyPr>
          <a:lstStyle/>
          <a:p>
            <a:br>
              <a:rPr lang="en-US" sz="3600" dirty="0"/>
            </a:br>
            <a:br>
              <a:rPr lang="en-US" sz="3600" dirty="0"/>
            </a:br>
            <a:r>
              <a:rPr lang="en-US" sz="3800" dirty="0"/>
              <a:t>Single suspect identification </a:t>
            </a:r>
          </a:p>
        </p:txBody>
      </p:sp>
      <p:sp>
        <p:nvSpPr>
          <p:cNvPr id="3" name="Content Placeholder 2"/>
          <p:cNvSpPr>
            <a:spLocks noGrp="1"/>
          </p:cNvSpPr>
          <p:nvPr>
            <p:ph idx="1"/>
          </p:nvPr>
        </p:nvSpPr>
        <p:spPr>
          <a:xfrm>
            <a:off x="900114" y="1285753"/>
            <a:ext cx="7345363" cy="4779768"/>
          </a:xfrm>
        </p:spPr>
        <p:txBody>
          <a:bodyPr>
            <a:normAutofit lnSpcReduction="10000"/>
          </a:bodyPr>
          <a:lstStyle/>
          <a:p>
            <a:endParaRPr lang="en-US" dirty="0"/>
          </a:p>
          <a:p>
            <a:endParaRPr lang="en-US" dirty="0"/>
          </a:p>
          <a:p>
            <a:r>
              <a:rPr lang="en-US" dirty="0"/>
              <a:t>Single suspect ID – from one photo or one person</a:t>
            </a:r>
          </a:p>
          <a:p>
            <a:r>
              <a:rPr lang="en-US" dirty="0"/>
              <a:t>Enhances risk of displacement, especially when accompanied by factors that suggest guilt </a:t>
            </a:r>
          </a:p>
          <a:p>
            <a:r>
              <a:rPr lang="en-US" dirty="0"/>
              <a:t>Examples (all real cases):</a:t>
            </a:r>
          </a:p>
          <a:p>
            <a:pPr marL="457200" indent="-457200">
              <a:buAutoNum type="alphaLcPeriod"/>
            </a:pPr>
            <a:r>
              <a:rPr lang="en-US" sz="1800" dirty="0"/>
              <a:t>Single suspect at Police Station</a:t>
            </a:r>
          </a:p>
          <a:p>
            <a:pPr marL="457200" indent="-457200">
              <a:buAutoNum type="alphaLcPeriod"/>
            </a:pPr>
            <a:r>
              <a:rPr lang="en-US" sz="1800" dirty="0"/>
              <a:t>Sitting in back of Police car </a:t>
            </a:r>
          </a:p>
          <a:p>
            <a:pPr marL="457200" indent="-457200">
              <a:buAutoNum type="alphaLcPeriod"/>
            </a:pPr>
            <a:r>
              <a:rPr lang="en-US" sz="1800" dirty="0"/>
              <a:t>Presentation of single photo by Police </a:t>
            </a:r>
          </a:p>
          <a:p>
            <a:pPr marL="457200" indent="-457200">
              <a:buAutoNum type="alphaLcPeriod"/>
            </a:pPr>
            <a:r>
              <a:rPr lang="en-US" sz="1800" dirty="0"/>
              <a:t>ID from Facebook linked to serious crimes </a:t>
            </a:r>
          </a:p>
          <a:p>
            <a:pPr marL="457200" indent="-457200">
              <a:buAutoNum type="alphaLcPeriod"/>
            </a:pPr>
            <a:r>
              <a:rPr lang="en-US" sz="1800" dirty="0"/>
              <a:t>Dock identifications without prior identification by a witness </a:t>
            </a:r>
          </a:p>
        </p:txBody>
      </p:sp>
    </p:spTree>
    <p:extLst>
      <p:ext uri="{BB962C8B-B14F-4D97-AF65-F5344CB8AC3E}">
        <p14:creationId xmlns:p14="http://schemas.microsoft.com/office/powerpoint/2010/main" val="131683779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13627</TotalTime>
  <Words>2495</Words>
  <Application>Microsoft Macintosh PowerPoint</Application>
  <PresentationFormat>On-screen Show (4:3)</PresentationFormat>
  <Paragraphs>208</Paragraphs>
  <Slides>30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Gill Sans MT</vt:lpstr>
      <vt:lpstr>Gallery</vt:lpstr>
      <vt:lpstr>  Social media identification and  IMM v the Queen  Prepared for the Reasonable Cause Conference Saturday 30 March 2019 Rory Pettit,  Trial Advocate,  Aboriginal Legal Service  </vt:lpstr>
      <vt:lpstr>  Two parts </vt:lpstr>
      <vt:lpstr> Topics </vt:lpstr>
      <vt:lpstr>PART 1: ID EVIDENCE  A) Facebook hypothetical</vt:lpstr>
      <vt:lpstr> B) General dangers of IDENTIFICATION evidence</vt:lpstr>
      <vt:lpstr>  Displacement </vt:lpstr>
      <vt:lpstr>  Displacement and social media</vt:lpstr>
      <vt:lpstr>  Recognition and displacement</vt:lpstr>
      <vt:lpstr>  Single suspect identification </vt:lpstr>
      <vt:lpstr>  Difficulties testing ID in court </vt:lpstr>
      <vt:lpstr>  Facebook cases </vt:lpstr>
      <vt:lpstr>  Facebook cases cont’d</vt:lpstr>
      <vt:lpstr>  Facebook CASES cont’d</vt:lpstr>
      <vt:lpstr>PART II: IMM, PV, (Un)reliability  Definitions</vt:lpstr>
      <vt:lpstr>  Credibility and reliability     </vt:lpstr>
      <vt:lpstr>  CREDIBILITY AND RELIABILITY </vt:lpstr>
      <vt:lpstr> IMM v the Queen [2016] HCA 14</vt:lpstr>
      <vt:lpstr> Problem with identification evidence post-IMM </vt:lpstr>
      <vt:lpstr> Two takeaways from IMM</vt:lpstr>
      <vt:lpstr>Justice Heydon’s hypothetical</vt:lpstr>
      <vt:lpstr>  Heydon J’s hypothetical cont’d</vt:lpstr>
      <vt:lpstr> Types of reliability </vt:lpstr>
      <vt:lpstr> TYPES OF RELIABILITY CONT’D </vt:lpstr>
      <vt:lpstr> DPP v HAGUE [2018] VSCA 39 </vt:lpstr>
      <vt:lpstr> DPP v HAGUE – CONT’D</vt:lpstr>
      <vt:lpstr>  Types of reliability cont’d</vt:lpstr>
      <vt:lpstr> The Queen v Dickman [2017] HCA 24 </vt:lpstr>
      <vt:lpstr> The Queen v Dickman cont’d</vt:lpstr>
      <vt:lpstr>Categories of reliability applied to Facebook hypothetical</vt:lpstr>
      <vt:lpstr>Where to from here?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identification and IMM</dc:title>
  <dc:creator>Rory Pettit</dc:creator>
  <cp:lastModifiedBy>Microsoft Office User</cp:lastModifiedBy>
  <cp:revision>200</cp:revision>
  <dcterms:created xsi:type="dcterms:W3CDTF">2017-06-28T23:45:15Z</dcterms:created>
  <dcterms:modified xsi:type="dcterms:W3CDTF">2019-03-29T18:51:36Z</dcterms:modified>
</cp:coreProperties>
</file>